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sldIdLst>
    <p:sldId id="288" r:id="rId2"/>
    <p:sldId id="258" r:id="rId3"/>
    <p:sldId id="259" r:id="rId4"/>
    <p:sldId id="262" r:id="rId5"/>
    <p:sldId id="265" r:id="rId6"/>
    <p:sldId id="266" r:id="rId7"/>
    <p:sldId id="264"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94681"/>
  </p:normalViewPr>
  <p:slideViewPr>
    <p:cSldViewPr snapToGrid="0">
      <p:cViewPr varScale="1">
        <p:scale>
          <a:sx n="97" d="100"/>
          <a:sy n="97"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857C55-9F1C-406C-9F2A-73FF74BD30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A81B0F7-0C5C-4B46-927F-D0F140DF2B37}">
      <dgm:prSet custT="1"/>
      <dgm:spPr/>
      <dgm:t>
        <a:bodyPr/>
        <a:lstStyle/>
        <a:p>
          <a:r>
            <a:rPr lang="en-US" sz="1600" dirty="0"/>
            <a:t>Ritika Kalyani</a:t>
          </a:r>
        </a:p>
      </dgm:t>
    </dgm:pt>
    <dgm:pt modelId="{C8C27AA6-74DF-4DC1-8663-6DE0FF2E002E}" type="parTrans" cxnId="{379BFC11-1B2A-4A2C-B7AC-69CE537E5058}">
      <dgm:prSet/>
      <dgm:spPr/>
      <dgm:t>
        <a:bodyPr/>
        <a:lstStyle/>
        <a:p>
          <a:endParaRPr lang="en-US"/>
        </a:p>
      </dgm:t>
    </dgm:pt>
    <dgm:pt modelId="{321AC8EF-6E43-41B5-86AC-EDB2E2A3B3F9}" type="sibTrans" cxnId="{379BFC11-1B2A-4A2C-B7AC-69CE537E5058}">
      <dgm:prSet/>
      <dgm:spPr/>
      <dgm:t>
        <a:bodyPr/>
        <a:lstStyle/>
        <a:p>
          <a:endParaRPr lang="en-US"/>
        </a:p>
      </dgm:t>
    </dgm:pt>
    <dgm:pt modelId="{6EC289AE-209F-4DC6-9146-B8CF94CCC550}">
      <dgm:prSet custT="1"/>
      <dgm:spPr/>
      <dgm: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Akhil </a:t>
          </a:r>
          <a:r>
            <a:rPr lang="en-US" sz="1600" kern="1200" dirty="0" err="1">
              <a:solidFill>
                <a:prstClr val="white"/>
              </a:solidFill>
              <a:latin typeface="Aptos" panose="02110004020202020204"/>
              <a:ea typeface="+mn-ea"/>
              <a:cs typeface="+mn-cs"/>
            </a:rPr>
            <a:t>Seliveri</a:t>
          </a:r>
          <a:endParaRPr lang="en-US" sz="1600" kern="1200" dirty="0">
            <a:solidFill>
              <a:prstClr val="white"/>
            </a:solidFill>
            <a:latin typeface="Aptos" panose="02110004020202020204"/>
            <a:ea typeface="+mn-ea"/>
            <a:cs typeface="+mn-cs"/>
          </a:endParaRPr>
        </a:p>
      </dgm:t>
    </dgm:pt>
    <dgm:pt modelId="{F57E3A8A-B1EC-46CE-8A6B-1F8A9811EC35}" type="parTrans" cxnId="{A7B8CC04-3CB7-4B50-BA31-E83B0F4D7AB1}">
      <dgm:prSet/>
      <dgm:spPr/>
      <dgm:t>
        <a:bodyPr/>
        <a:lstStyle/>
        <a:p>
          <a:endParaRPr lang="en-US"/>
        </a:p>
      </dgm:t>
    </dgm:pt>
    <dgm:pt modelId="{573F4C57-8996-4C05-9C27-9A9C027F71A7}" type="sibTrans" cxnId="{A7B8CC04-3CB7-4B50-BA31-E83B0F4D7AB1}">
      <dgm:prSet/>
      <dgm:spPr/>
      <dgm:t>
        <a:bodyPr/>
        <a:lstStyle/>
        <a:p>
          <a:endParaRPr lang="en-US"/>
        </a:p>
      </dgm:t>
    </dgm:pt>
    <dgm:pt modelId="{F27099B4-C386-42D8-89BB-5A2065E2431B}">
      <dgm:prSet custT="1"/>
      <dgm:spPr/>
      <dgm: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Rajesh Katherasala</a:t>
          </a:r>
        </a:p>
      </dgm:t>
    </dgm:pt>
    <dgm:pt modelId="{D1BD38AC-D244-4D07-BD7D-35C73F141BBA}" type="parTrans" cxnId="{8D94381F-4EB2-4722-87EE-66F9B3E5E22A}">
      <dgm:prSet/>
      <dgm:spPr/>
      <dgm:t>
        <a:bodyPr/>
        <a:lstStyle/>
        <a:p>
          <a:endParaRPr lang="en-US"/>
        </a:p>
      </dgm:t>
    </dgm:pt>
    <dgm:pt modelId="{20A9B945-BB4D-4B0E-978E-7A7B4E70EF10}" type="sibTrans" cxnId="{8D94381F-4EB2-4722-87EE-66F9B3E5E22A}">
      <dgm:prSet/>
      <dgm:spPr/>
      <dgm:t>
        <a:bodyPr/>
        <a:lstStyle/>
        <a:p>
          <a:endParaRPr lang="en-US"/>
        </a:p>
      </dgm:t>
    </dgm:pt>
    <dgm:pt modelId="{E76AC0F7-D49F-4527-ABF7-C596BE26C25A}">
      <dgm:prSet custT="1"/>
      <dgm:spPr/>
      <dgm: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Vamshi Krishna </a:t>
          </a:r>
          <a:r>
            <a:rPr lang="en-US" sz="1600" kern="1200" dirty="0" err="1">
              <a:solidFill>
                <a:prstClr val="white"/>
              </a:solidFill>
              <a:latin typeface="Aptos" panose="02110004020202020204"/>
              <a:ea typeface="+mn-ea"/>
              <a:cs typeface="+mn-cs"/>
            </a:rPr>
            <a:t>Navath</a:t>
          </a:r>
          <a:endParaRPr lang="en-US" sz="1600" kern="1200" dirty="0">
            <a:solidFill>
              <a:prstClr val="white"/>
            </a:solidFill>
            <a:latin typeface="Aptos" panose="02110004020202020204"/>
            <a:ea typeface="+mn-ea"/>
            <a:cs typeface="+mn-cs"/>
          </a:endParaRPr>
        </a:p>
      </dgm:t>
    </dgm:pt>
    <dgm:pt modelId="{62EAE7E2-8B88-447F-A98A-04D7B9693C3F}" type="parTrans" cxnId="{DD682D54-7DA1-4AB4-B62E-9D19C689103F}">
      <dgm:prSet/>
      <dgm:spPr/>
      <dgm:t>
        <a:bodyPr/>
        <a:lstStyle/>
        <a:p>
          <a:endParaRPr lang="en-US"/>
        </a:p>
      </dgm:t>
    </dgm:pt>
    <dgm:pt modelId="{F20ED8D2-2FF9-4CC2-A506-625504AF8536}" type="sibTrans" cxnId="{DD682D54-7DA1-4AB4-B62E-9D19C689103F}">
      <dgm:prSet/>
      <dgm:spPr/>
      <dgm:t>
        <a:bodyPr/>
        <a:lstStyle/>
        <a:p>
          <a:endParaRPr lang="en-US"/>
        </a:p>
      </dgm:t>
    </dgm:pt>
    <dgm:pt modelId="{E12838A5-DE44-4789-9521-DDD7DBD04C1E}" type="pres">
      <dgm:prSet presAssocID="{14857C55-9F1C-406C-9F2A-73FF74BD300A}" presName="linear" presStyleCnt="0">
        <dgm:presLayoutVars>
          <dgm:animLvl val="lvl"/>
          <dgm:resizeHandles val="exact"/>
        </dgm:presLayoutVars>
      </dgm:prSet>
      <dgm:spPr/>
    </dgm:pt>
    <dgm:pt modelId="{14770B94-DA7B-4A72-BA5F-19C0D3197997}" type="pres">
      <dgm:prSet presAssocID="{8A81B0F7-0C5C-4B46-927F-D0F140DF2B37}" presName="parentText" presStyleLbl="node1" presStyleIdx="0" presStyleCnt="4" custLinFactY="-27787" custLinFactNeighborX="58439" custLinFactNeighborY="-100000">
        <dgm:presLayoutVars>
          <dgm:chMax val="0"/>
          <dgm:bulletEnabled val="1"/>
        </dgm:presLayoutVars>
      </dgm:prSet>
      <dgm:spPr/>
    </dgm:pt>
    <dgm:pt modelId="{0EDA0082-26F5-4F9C-9C61-EB205FE934C0}" type="pres">
      <dgm:prSet presAssocID="{321AC8EF-6E43-41B5-86AC-EDB2E2A3B3F9}" presName="spacer" presStyleCnt="0"/>
      <dgm:spPr/>
    </dgm:pt>
    <dgm:pt modelId="{32400EDB-EE8A-441D-821D-E20AACDA2AB3}" type="pres">
      <dgm:prSet presAssocID="{6EC289AE-209F-4DC6-9146-B8CF94CCC550}" presName="parentText" presStyleLbl="node1" presStyleIdx="1" presStyleCnt="4">
        <dgm:presLayoutVars>
          <dgm:chMax val="0"/>
          <dgm:bulletEnabled val="1"/>
        </dgm:presLayoutVars>
      </dgm:prSet>
      <dgm:spPr/>
    </dgm:pt>
    <dgm:pt modelId="{5C41DEFF-4B98-4992-A1C3-BB4F4E5C0B9C}" type="pres">
      <dgm:prSet presAssocID="{573F4C57-8996-4C05-9C27-9A9C027F71A7}" presName="spacer" presStyleCnt="0"/>
      <dgm:spPr/>
    </dgm:pt>
    <dgm:pt modelId="{7D50D121-84ED-4F7A-8AC1-5FE27ADCE2F6}" type="pres">
      <dgm:prSet presAssocID="{F27099B4-C386-42D8-89BB-5A2065E2431B}" presName="parentText" presStyleLbl="node1" presStyleIdx="2" presStyleCnt="4">
        <dgm:presLayoutVars>
          <dgm:chMax val="0"/>
          <dgm:bulletEnabled val="1"/>
        </dgm:presLayoutVars>
      </dgm:prSet>
      <dgm:spPr/>
    </dgm:pt>
    <dgm:pt modelId="{79D30CA8-37EB-42D9-972A-CFFC6F2CF63C}" type="pres">
      <dgm:prSet presAssocID="{20A9B945-BB4D-4B0E-978E-7A7B4E70EF10}" presName="spacer" presStyleCnt="0"/>
      <dgm:spPr/>
    </dgm:pt>
    <dgm:pt modelId="{B8687594-6850-402B-9501-3472B8CD78CF}" type="pres">
      <dgm:prSet presAssocID="{E76AC0F7-D49F-4527-ABF7-C596BE26C25A}" presName="parentText" presStyleLbl="node1" presStyleIdx="3" presStyleCnt="4">
        <dgm:presLayoutVars>
          <dgm:chMax val="0"/>
          <dgm:bulletEnabled val="1"/>
        </dgm:presLayoutVars>
      </dgm:prSet>
      <dgm:spPr/>
    </dgm:pt>
  </dgm:ptLst>
  <dgm:cxnLst>
    <dgm:cxn modelId="{A7B8CC04-3CB7-4B50-BA31-E83B0F4D7AB1}" srcId="{14857C55-9F1C-406C-9F2A-73FF74BD300A}" destId="{6EC289AE-209F-4DC6-9146-B8CF94CCC550}" srcOrd="1" destOrd="0" parTransId="{F57E3A8A-B1EC-46CE-8A6B-1F8A9811EC35}" sibTransId="{573F4C57-8996-4C05-9C27-9A9C027F71A7}"/>
    <dgm:cxn modelId="{379BFC11-1B2A-4A2C-B7AC-69CE537E5058}" srcId="{14857C55-9F1C-406C-9F2A-73FF74BD300A}" destId="{8A81B0F7-0C5C-4B46-927F-D0F140DF2B37}" srcOrd="0" destOrd="0" parTransId="{C8C27AA6-74DF-4DC1-8663-6DE0FF2E002E}" sibTransId="{321AC8EF-6E43-41B5-86AC-EDB2E2A3B3F9}"/>
    <dgm:cxn modelId="{8D94381F-4EB2-4722-87EE-66F9B3E5E22A}" srcId="{14857C55-9F1C-406C-9F2A-73FF74BD300A}" destId="{F27099B4-C386-42D8-89BB-5A2065E2431B}" srcOrd="2" destOrd="0" parTransId="{D1BD38AC-D244-4D07-BD7D-35C73F141BBA}" sibTransId="{20A9B945-BB4D-4B0E-978E-7A7B4E70EF10}"/>
    <dgm:cxn modelId="{DD682D54-7DA1-4AB4-B62E-9D19C689103F}" srcId="{14857C55-9F1C-406C-9F2A-73FF74BD300A}" destId="{E76AC0F7-D49F-4527-ABF7-C596BE26C25A}" srcOrd="3" destOrd="0" parTransId="{62EAE7E2-8B88-447F-A98A-04D7B9693C3F}" sibTransId="{F20ED8D2-2FF9-4CC2-A506-625504AF8536}"/>
    <dgm:cxn modelId="{A3472B8B-DDB9-46FD-8E98-48C9FF0B3567}" type="presOf" srcId="{8A81B0F7-0C5C-4B46-927F-D0F140DF2B37}" destId="{14770B94-DA7B-4A72-BA5F-19C0D3197997}" srcOrd="0" destOrd="0" presId="urn:microsoft.com/office/officeart/2005/8/layout/vList2"/>
    <dgm:cxn modelId="{5060DD8B-5793-43AE-B364-58921FBF0480}" type="presOf" srcId="{F27099B4-C386-42D8-89BB-5A2065E2431B}" destId="{7D50D121-84ED-4F7A-8AC1-5FE27ADCE2F6}" srcOrd="0" destOrd="0" presId="urn:microsoft.com/office/officeart/2005/8/layout/vList2"/>
    <dgm:cxn modelId="{A6B6FEA0-77CC-48BE-8DD0-F0DB0D34356B}" type="presOf" srcId="{14857C55-9F1C-406C-9F2A-73FF74BD300A}" destId="{E12838A5-DE44-4789-9521-DDD7DBD04C1E}" srcOrd="0" destOrd="0" presId="urn:microsoft.com/office/officeart/2005/8/layout/vList2"/>
    <dgm:cxn modelId="{5F8FE4A6-E965-4532-BE22-7AFFF3781164}" type="presOf" srcId="{E76AC0F7-D49F-4527-ABF7-C596BE26C25A}" destId="{B8687594-6850-402B-9501-3472B8CD78CF}" srcOrd="0" destOrd="0" presId="urn:microsoft.com/office/officeart/2005/8/layout/vList2"/>
    <dgm:cxn modelId="{8C82F4C3-666F-4CE6-B80D-339FD4CEF8D6}" type="presOf" srcId="{6EC289AE-209F-4DC6-9146-B8CF94CCC550}" destId="{32400EDB-EE8A-441D-821D-E20AACDA2AB3}" srcOrd="0" destOrd="0" presId="urn:microsoft.com/office/officeart/2005/8/layout/vList2"/>
    <dgm:cxn modelId="{F615438C-448C-4084-A8E1-E87BF2A5861C}" type="presParOf" srcId="{E12838A5-DE44-4789-9521-DDD7DBD04C1E}" destId="{14770B94-DA7B-4A72-BA5F-19C0D3197997}" srcOrd="0" destOrd="0" presId="urn:microsoft.com/office/officeart/2005/8/layout/vList2"/>
    <dgm:cxn modelId="{83DA7717-9554-4E51-B954-09C5117BF2AB}" type="presParOf" srcId="{E12838A5-DE44-4789-9521-DDD7DBD04C1E}" destId="{0EDA0082-26F5-4F9C-9C61-EB205FE934C0}" srcOrd="1" destOrd="0" presId="urn:microsoft.com/office/officeart/2005/8/layout/vList2"/>
    <dgm:cxn modelId="{25619102-0469-4E63-A467-D600C6C04383}" type="presParOf" srcId="{E12838A5-DE44-4789-9521-DDD7DBD04C1E}" destId="{32400EDB-EE8A-441D-821D-E20AACDA2AB3}" srcOrd="2" destOrd="0" presId="urn:microsoft.com/office/officeart/2005/8/layout/vList2"/>
    <dgm:cxn modelId="{3D75193F-C6D0-4E85-AFEF-D1F4011EBB3F}" type="presParOf" srcId="{E12838A5-DE44-4789-9521-DDD7DBD04C1E}" destId="{5C41DEFF-4B98-4992-A1C3-BB4F4E5C0B9C}" srcOrd="3" destOrd="0" presId="urn:microsoft.com/office/officeart/2005/8/layout/vList2"/>
    <dgm:cxn modelId="{C6C03E34-53A2-4908-B096-EB92FE717F1F}" type="presParOf" srcId="{E12838A5-DE44-4789-9521-DDD7DBD04C1E}" destId="{7D50D121-84ED-4F7A-8AC1-5FE27ADCE2F6}" srcOrd="4" destOrd="0" presId="urn:microsoft.com/office/officeart/2005/8/layout/vList2"/>
    <dgm:cxn modelId="{20F288B4-CB93-47FE-9F4C-EBD271E19E9A}" type="presParOf" srcId="{E12838A5-DE44-4789-9521-DDD7DBD04C1E}" destId="{79D30CA8-37EB-42D9-972A-CFFC6F2CF63C}" srcOrd="5" destOrd="0" presId="urn:microsoft.com/office/officeart/2005/8/layout/vList2"/>
    <dgm:cxn modelId="{88759C46-86FA-4618-AFA2-33696BDFA8A1}" type="presParOf" srcId="{E12838A5-DE44-4789-9521-DDD7DBD04C1E}" destId="{B8687594-6850-402B-9501-3472B8CD78CF}"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70B94-DA7B-4A72-BA5F-19C0D3197997}">
      <dsp:nvSpPr>
        <dsp:cNvPr id="0" name=""/>
        <dsp:cNvSpPr/>
      </dsp:nvSpPr>
      <dsp:spPr>
        <a:xfrm>
          <a:off x="0" y="0"/>
          <a:ext cx="5157787"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Ritika Kalyani</a:t>
          </a:r>
        </a:p>
      </dsp:txBody>
      <dsp:txXfrm>
        <a:off x="40209" y="40209"/>
        <a:ext cx="5077369" cy="743262"/>
      </dsp:txXfrm>
    </dsp:sp>
    <dsp:sp modelId="{32400EDB-EE8A-441D-821D-E20AACDA2AB3}">
      <dsp:nvSpPr>
        <dsp:cNvPr id="0" name=""/>
        <dsp:cNvSpPr/>
      </dsp:nvSpPr>
      <dsp:spPr>
        <a:xfrm>
          <a:off x="0" y="955253"/>
          <a:ext cx="5157787"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Akhil </a:t>
          </a:r>
          <a:r>
            <a:rPr lang="en-US" sz="1600" kern="1200" dirty="0" err="1">
              <a:solidFill>
                <a:prstClr val="white"/>
              </a:solidFill>
              <a:latin typeface="Aptos" panose="02110004020202020204"/>
              <a:ea typeface="+mn-ea"/>
              <a:cs typeface="+mn-cs"/>
            </a:rPr>
            <a:t>Seliveri</a:t>
          </a:r>
          <a:endParaRPr lang="en-US" sz="1600" kern="1200" dirty="0">
            <a:solidFill>
              <a:prstClr val="white"/>
            </a:solidFill>
            <a:latin typeface="Aptos" panose="02110004020202020204"/>
            <a:ea typeface="+mn-ea"/>
            <a:cs typeface="+mn-cs"/>
          </a:endParaRPr>
        </a:p>
      </dsp:txBody>
      <dsp:txXfrm>
        <a:off x="40209" y="995462"/>
        <a:ext cx="5077369" cy="743262"/>
      </dsp:txXfrm>
    </dsp:sp>
    <dsp:sp modelId="{7D50D121-84ED-4F7A-8AC1-5FE27ADCE2F6}">
      <dsp:nvSpPr>
        <dsp:cNvPr id="0" name=""/>
        <dsp:cNvSpPr/>
      </dsp:nvSpPr>
      <dsp:spPr>
        <a:xfrm>
          <a:off x="0" y="1905654"/>
          <a:ext cx="5157787"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Rajesh Katherasala</a:t>
          </a:r>
        </a:p>
      </dsp:txBody>
      <dsp:txXfrm>
        <a:off x="40209" y="1945863"/>
        <a:ext cx="5077369" cy="743262"/>
      </dsp:txXfrm>
    </dsp:sp>
    <dsp:sp modelId="{B8687594-6850-402B-9501-3472B8CD78CF}">
      <dsp:nvSpPr>
        <dsp:cNvPr id="0" name=""/>
        <dsp:cNvSpPr/>
      </dsp:nvSpPr>
      <dsp:spPr>
        <a:xfrm>
          <a:off x="0" y="2856054"/>
          <a:ext cx="5157787" cy="8236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white"/>
              </a:solidFill>
              <a:latin typeface="Aptos" panose="02110004020202020204"/>
              <a:ea typeface="+mn-ea"/>
              <a:cs typeface="+mn-cs"/>
            </a:rPr>
            <a:t>Vamshi Krishna </a:t>
          </a:r>
          <a:r>
            <a:rPr lang="en-US" sz="1600" kern="1200" dirty="0" err="1">
              <a:solidFill>
                <a:prstClr val="white"/>
              </a:solidFill>
              <a:latin typeface="Aptos" panose="02110004020202020204"/>
              <a:ea typeface="+mn-ea"/>
              <a:cs typeface="+mn-cs"/>
            </a:rPr>
            <a:t>Navath</a:t>
          </a:r>
          <a:endParaRPr lang="en-US" sz="1600" kern="1200" dirty="0">
            <a:solidFill>
              <a:prstClr val="white"/>
            </a:solidFill>
            <a:latin typeface="Aptos" panose="02110004020202020204"/>
            <a:ea typeface="+mn-ea"/>
            <a:cs typeface="+mn-cs"/>
          </a:endParaRPr>
        </a:p>
      </dsp:txBody>
      <dsp:txXfrm>
        <a:off x="40209" y="2896263"/>
        <a:ext cx="5077369" cy="7432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C5A60-E574-44CE-ABB8-0305F18D619C}"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8D025-088A-45EA-A465-4FE2882C6946}" type="slidenum">
              <a:rPr lang="en-US" smtClean="0"/>
              <a:t>‹#›</a:t>
            </a:fld>
            <a:endParaRPr lang="en-US"/>
          </a:p>
        </p:txBody>
      </p:sp>
    </p:spTree>
    <p:extLst>
      <p:ext uri="{BB962C8B-B14F-4D97-AF65-F5344CB8AC3E}">
        <p14:creationId xmlns:p14="http://schemas.microsoft.com/office/powerpoint/2010/main" val="296429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18D025-088A-45EA-A465-4FE2882C6946}" type="slidenum">
              <a:rPr lang="en-US" smtClean="0"/>
              <a:t>1</a:t>
            </a:fld>
            <a:endParaRPr lang="en-US"/>
          </a:p>
        </p:txBody>
      </p:sp>
    </p:spTree>
    <p:extLst>
      <p:ext uri="{BB962C8B-B14F-4D97-AF65-F5344CB8AC3E}">
        <p14:creationId xmlns:p14="http://schemas.microsoft.com/office/powerpoint/2010/main" val="204497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0DF8-DCB6-02F2-6D8A-A3C4EE5330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D97D31-F05E-59FB-8AA1-FF23CCAE8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88AC57-07AB-D7AA-BF8D-0B17CF2FD819}"/>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B1CB2E22-169C-39DA-F58E-4CE026F01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887B8-973F-F576-840C-D79FDDF8E62A}"/>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31280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D7286-A3E0-2113-BD52-DA385EBFCA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53987C-9D3F-29D1-4412-D5B4E28B97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27C83-CF65-A3FB-F368-50792E82DF05}"/>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510B758F-6069-8DCA-5D55-E1F402EF8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F3DE-67B3-68E0-86F8-B5398865CD7C}"/>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416242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D5481-77AC-A3E6-6614-D2EC09478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B4195E-FF21-1E8A-1AC1-A12D01D1CC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E58B4A-317F-12A5-D67C-876F28E19B24}"/>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37F123A3-ED4E-6E28-E277-EEFED7AF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CDCF1-1848-D34A-D6A4-76EFA6AA81B3}"/>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286788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8112-622B-2D1E-402F-4A9500FA5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C2D00C-00C4-18ED-7C6F-6D666A800A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6ED44-BFED-1707-9C28-2DD0C61C6C14}"/>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3C2F6059-F8D1-0A72-4266-980899548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6EC7D-C8F2-BEAD-3FD4-34777AA131BB}"/>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3445530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07E2-8972-D463-6B69-035769F5A3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9BCF63-4363-28C7-7AE5-F8D2972F9F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6751C-7D7E-59C4-28DF-CB43FBB99A4F}"/>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27F39B3A-34F3-5355-D4BE-C14FB7E49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33476-921A-A6DC-BAA2-92693EAE4723}"/>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884639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1AA3-77C7-2D0A-79E4-8EB4960CD9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F37F41-C42E-1A7D-3C3D-DD7CC306D3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84AEDF-E76B-A015-F319-E9001FE69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DAA5FB-D945-FEDC-4DF3-FF5D6952DCAF}"/>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6" name="Footer Placeholder 5">
            <a:extLst>
              <a:ext uri="{FF2B5EF4-FFF2-40B4-BE49-F238E27FC236}">
                <a16:creationId xmlns:a16="http://schemas.microsoft.com/office/drawing/2014/main" id="{0743DF11-4FC8-9844-598E-6A159021F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039CE-3798-4F74-B451-2796801A369E}"/>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256755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C50F-2216-B6D4-5D3A-C19E7EF20B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661D9C-3B17-CB90-7A36-F74405D544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D021A2-FFB8-BA4A-5EE0-8E16FC3705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5AAC3-6197-EBF1-6E0D-04BBD0CC3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DAAE65-ECE8-8D40-EA76-3EB2D886F5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8FA91E-05B5-3737-6601-56B7501B7D7D}"/>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8" name="Footer Placeholder 7">
            <a:extLst>
              <a:ext uri="{FF2B5EF4-FFF2-40B4-BE49-F238E27FC236}">
                <a16:creationId xmlns:a16="http://schemas.microsoft.com/office/drawing/2014/main" id="{8F019B75-0DF9-0C00-9B79-D15F1B01E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753FF6-E4A8-1644-9A7A-602B0AD887CC}"/>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70733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5642-613D-6B8D-67F3-6BE8D5049E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0FA3C3-8079-9FE8-EC03-3CE79A9BF5D2}"/>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4" name="Footer Placeholder 3">
            <a:extLst>
              <a:ext uri="{FF2B5EF4-FFF2-40B4-BE49-F238E27FC236}">
                <a16:creationId xmlns:a16="http://schemas.microsoft.com/office/drawing/2014/main" id="{E1E21F0F-6699-9BAE-1A35-6997DE3727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D7127-57B6-4798-2E69-E0B47054BF99}"/>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155352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9B675-C9C2-D398-13D4-D1FF9C0F5376}"/>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3" name="Footer Placeholder 2">
            <a:extLst>
              <a:ext uri="{FF2B5EF4-FFF2-40B4-BE49-F238E27FC236}">
                <a16:creationId xmlns:a16="http://schemas.microsoft.com/office/drawing/2014/main" id="{862ABA91-AAB0-A590-CC34-F17BB37B89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626D9-591C-4366-9ADC-BEC7D6D25E21}"/>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4906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E05A-79E3-4178-5EE4-258400D3AB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5BB0DB-B25B-6362-A547-40C7A93645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6A7A7B-9A21-1009-7B53-217ECFB020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22E36-6B94-6CE5-BFDC-C2F892CB3E2D}"/>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6" name="Footer Placeholder 5">
            <a:extLst>
              <a:ext uri="{FF2B5EF4-FFF2-40B4-BE49-F238E27FC236}">
                <a16:creationId xmlns:a16="http://schemas.microsoft.com/office/drawing/2014/main" id="{44A5290C-362E-7200-4AA0-30212064C9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7DB8F-92C8-CFF1-2FBF-393772531953}"/>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261005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CF4-36A3-C037-CEE2-6D024F9B08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9B4360-6DAE-021C-4614-5CD86DC195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B76A9A-6717-9476-F4B0-95020E6558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DE5BD-33D0-3474-A9DB-E87D9A526024}"/>
              </a:ext>
            </a:extLst>
          </p:cNvPr>
          <p:cNvSpPr>
            <a:spLocks noGrp="1"/>
          </p:cNvSpPr>
          <p:nvPr>
            <p:ph type="dt" sz="half" idx="10"/>
          </p:nvPr>
        </p:nvSpPr>
        <p:spPr/>
        <p:txBody>
          <a:bodyPr/>
          <a:lstStyle/>
          <a:p>
            <a:fld id="{57D9116C-1A41-4E16-B65B-53EFB2F8348F}" type="datetimeFigureOut">
              <a:rPr lang="en-US" smtClean="0"/>
              <a:t>12/2/24</a:t>
            </a:fld>
            <a:endParaRPr lang="en-US"/>
          </a:p>
        </p:txBody>
      </p:sp>
      <p:sp>
        <p:nvSpPr>
          <p:cNvPr id="6" name="Footer Placeholder 5">
            <a:extLst>
              <a:ext uri="{FF2B5EF4-FFF2-40B4-BE49-F238E27FC236}">
                <a16:creationId xmlns:a16="http://schemas.microsoft.com/office/drawing/2014/main" id="{BCFB4558-50E0-55B8-C0FC-40B79B876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1E4D5-846C-2784-3EE8-4319E56D3972}"/>
              </a:ext>
            </a:extLst>
          </p:cNvPr>
          <p:cNvSpPr>
            <a:spLocks noGrp="1"/>
          </p:cNvSpPr>
          <p:nvPr>
            <p:ph type="sldNum" sz="quarter" idx="12"/>
          </p:nvPr>
        </p:nvSpPr>
        <p:spPr/>
        <p:txBody>
          <a:bodyPr/>
          <a:lstStyle/>
          <a:p>
            <a:fld id="{E9D86C6E-0237-44DF-A2D0-2BA17778A4CB}" type="slidenum">
              <a:rPr lang="en-US" smtClean="0"/>
              <a:t>‹#›</a:t>
            </a:fld>
            <a:endParaRPr lang="en-US"/>
          </a:p>
        </p:txBody>
      </p:sp>
    </p:spTree>
    <p:extLst>
      <p:ext uri="{BB962C8B-B14F-4D97-AF65-F5344CB8AC3E}">
        <p14:creationId xmlns:p14="http://schemas.microsoft.com/office/powerpoint/2010/main" val="370973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5CDB0-52D5-0C71-1046-735A254EB1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5481D8-FD2E-DF36-40C1-45E60E6F5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A21BD-4F9C-79CA-3AFB-B2D50C1490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D9116C-1A41-4E16-B65B-53EFB2F8348F}" type="datetimeFigureOut">
              <a:rPr lang="en-US" smtClean="0"/>
              <a:t>12/2/24</a:t>
            </a:fld>
            <a:endParaRPr lang="en-US"/>
          </a:p>
        </p:txBody>
      </p:sp>
      <p:sp>
        <p:nvSpPr>
          <p:cNvPr id="5" name="Footer Placeholder 4">
            <a:extLst>
              <a:ext uri="{FF2B5EF4-FFF2-40B4-BE49-F238E27FC236}">
                <a16:creationId xmlns:a16="http://schemas.microsoft.com/office/drawing/2014/main" id="{E095A082-D206-2BA6-AB44-A3D20F802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BD184E-816F-F524-4756-56284A6C1F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D86C6E-0237-44DF-A2D0-2BA17778A4CB}" type="slidenum">
              <a:rPr lang="en-US" smtClean="0"/>
              <a:t>‹#›</a:t>
            </a:fld>
            <a:endParaRPr lang="en-US"/>
          </a:p>
        </p:txBody>
      </p:sp>
    </p:spTree>
    <p:extLst>
      <p:ext uri="{BB962C8B-B14F-4D97-AF65-F5344CB8AC3E}">
        <p14:creationId xmlns:p14="http://schemas.microsoft.com/office/powerpoint/2010/main" val="17688619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5.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5.sv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ABC2-D085-BD86-71C2-8D1215B8D87D}"/>
              </a:ext>
            </a:extLst>
          </p:cNvPr>
          <p:cNvSpPr>
            <a:spLocks noGrp="1"/>
          </p:cNvSpPr>
          <p:nvPr>
            <p:ph type="title"/>
          </p:nvPr>
        </p:nvSpPr>
        <p:spPr>
          <a:xfrm>
            <a:off x="839787" y="702365"/>
            <a:ext cx="9775204" cy="1073426"/>
          </a:xfrm>
        </p:spPr>
        <p:txBody>
          <a:bodyPr>
            <a:normAutofit fontScale="90000"/>
          </a:bodyPr>
          <a:lstStyle/>
          <a:p>
            <a:pPr marL="0" marR="0" algn="ctr"/>
            <a:b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br>
            <a:b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ADVANCED DATA MINING AND PREDICTIVE ANALYTICS</a:t>
            </a: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GROUP PROJECT </a:t>
            </a:r>
            <a:br>
              <a:rPr lang="en-US" sz="1800" b="1" kern="100" dirty="0">
                <a:latin typeface="Times New Roman" panose="02020603050405020304" pitchFamily="18"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LOAN DEFAULT AND LOSS INCURRED PREDICTION USIND DATA MINING AND MACHINE LEARNING TECHNIQUES</a:t>
            </a: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                                    </a:t>
            </a:r>
            <a:br>
              <a:rPr lang="en-US" sz="1800" b="1" kern="100" dirty="0">
                <a:effectLst/>
                <a:latin typeface="Aptos" panose="020B0004020202020204" pitchFamily="34" charset="0"/>
                <a:ea typeface="Aptos" panose="020B0004020202020204" pitchFamily="34" charset="0"/>
                <a:cs typeface="Times New Roman" panose="02020603050405020304" pitchFamily="18" charset="0"/>
              </a:rPr>
            </a:br>
            <a:r>
              <a:rPr lang="en-US" sz="18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GROUP 11</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graphicFrame>
        <p:nvGraphicFramePr>
          <p:cNvPr id="8" name="Content Placeholder 3">
            <a:extLst>
              <a:ext uri="{FF2B5EF4-FFF2-40B4-BE49-F238E27FC236}">
                <a16:creationId xmlns:a16="http://schemas.microsoft.com/office/drawing/2014/main" id="{4B528F05-C887-A6FF-C30B-6E91EA41C0DE}"/>
              </a:ext>
            </a:extLst>
          </p:cNvPr>
          <p:cNvGraphicFramePr>
            <a:graphicFrameLocks noGrp="1"/>
          </p:cNvGraphicFramePr>
          <p:nvPr>
            <p:ph sz="half" idx="2"/>
            <p:extLst>
              <p:ext uri="{D42A27DB-BD31-4B8C-83A1-F6EECF244321}">
                <p14:modId xmlns:p14="http://schemas.microsoft.com/office/powerpoint/2010/main" val="1377673071"/>
              </p:ext>
            </p:extLst>
          </p:nvPr>
        </p:nvGraphicFramePr>
        <p:xfrm>
          <a:off x="3396722" y="2191808"/>
          <a:ext cx="5157787" cy="36845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F84337FB-648B-D9C0-47F8-D2238F03CBF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78702940"/>
      </p:ext>
    </p:extLst>
  </p:cSld>
  <p:clrMapOvr>
    <a:masterClrMapping/>
  </p:clrMapOvr>
  <mc:AlternateContent xmlns:mc="http://schemas.openxmlformats.org/markup-compatibility/2006" xmlns:p14="http://schemas.microsoft.com/office/powerpoint/2010/main">
    <mc:Choice Requires="p14">
      <p:transition spd="slow" p14:dur="2000" advTm="10103"/>
    </mc:Choice>
    <mc:Fallback xmlns="">
      <p:transition spd="slow" advTm="10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Financial graphs on a dark display">
            <a:extLst>
              <a:ext uri="{FF2B5EF4-FFF2-40B4-BE49-F238E27FC236}">
                <a16:creationId xmlns:a16="http://schemas.microsoft.com/office/drawing/2014/main" id="{A0673C69-771F-0D2E-6CD0-DAA86644F2CD}"/>
              </a:ext>
            </a:extLst>
          </p:cNvPr>
          <p:cNvPicPr>
            <a:picLocks noChangeAspect="1"/>
          </p:cNvPicPr>
          <p:nvPr/>
        </p:nvPicPr>
        <p:blipFill>
          <a:blip r:embed="rId4"/>
          <a:srcRect l="22443" r="28251"/>
          <a:stretch/>
        </p:blipFill>
        <p:spPr>
          <a:xfrm>
            <a:off x="-1" y="-2"/>
            <a:ext cx="5410198" cy="6858002"/>
          </a:xfrm>
          <a:prstGeom prst="rect">
            <a:avLst/>
          </a:prstGeom>
        </p:spPr>
      </p:pic>
      <p:sp useBgFill="1">
        <p:nvSpPr>
          <p:cNvPr id="25" name="Rectangle 24">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77DF22-5086-9A3B-699F-12E73A4950FB}"/>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a:lnSpc>
                <a:spcPct val="90000"/>
              </a:lnSpc>
              <a:spcAft>
                <a:spcPts val="600"/>
              </a:spcAft>
            </a:pPr>
            <a:r>
              <a:rPr lang="en-US" sz="1400" b="1" dirty="0"/>
              <a:t>Imputation of Missing Values and Verification:</a:t>
            </a:r>
            <a:endParaRPr lang="en-US" sz="1400" dirty="0"/>
          </a:p>
          <a:p>
            <a:pPr>
              <a:lnSpc>
                <a:spcPct val="90000"/>
              </a:lnSpc>
              <a:spcAft>
                <a:spcPts val="600"/>
              </a:spcAft>
            </a:pPr>
            <a:r>
              <a:rPr lang="en-US" sz="1400" dirty="0"/>
              <a:t>To address the remaining missing values after eliminating columns with excessive missing data, the median value of each column was used for imputation. This approach was selected to avoid potential misinterpretations that could result from using the mean, especially for skewed variables. The imputation process was applied consistently across the training, test, and test-no-loss datasets, ensuring that all datasets were complete.</a:t>
            </a:r>
          </a:p>
          <a:p>
            <a:pPr indent="-228600">
              <a:lnSpc>
                <a:spcPct val="90000"/>
              </a:lnSpc>
              <a:spcAft>
                <a:spcPts val="600"/>
              </a:spcAft>
              <a:buFont typeface="Arial" panose="020B0604020202020204" pitchFamily="34" charset="0"/>
              <a:buChar char="•"/>
            </a:pPr>
            <a:endParaRPr lang="en-US" sz="1400" dirty="0"/>
          </a:p>
          <a:p>
            <a:pPr>
              <a:lnSpc>
                <a:spcPct val="90000"/>
              </a:lnSpc>
              <a:spcAft>
                <a:spcPts val="600"/>
              </a:spcAft>
            </a:pPr>
            <a:r>
              <a:rPr lang="en-US" sz="1400" dirty="0"/>
              <a:t>After performing the imputation, a final check was conducted to verify that no missing values remained in any of the datasets. This step ensured data integrity, confirming that the datasets were now fully prepared for modeling and further analysis without concerns over incomplete data.</a:t>
            </a:r>
          </a:p>
        </p:txBody>
      </p:sp>
      <p:pic>
        <p:nvPicPr>
          <p:cNvPr id="4" name="Audio 3">
            <a:hlinkClick r:id="" action="ppaction://media"/>
            <a:extLst>
              <a:ext uri="{FF2B5EF4-FFF2-40B4-BE49-F238E27FC236}">
                <a16:creationId xmlns:a16="http://schemas.microsoft.com/office/drawing/2014/main" id="{6B26CF2E-2E80-E9F1-4B4E-EA9E5CC96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1981694"/>
      </p:ext>
    </p:extLst>
  </p:cSld>
  <p:clrMapOvr>
    <a:masterClrMapping/>
  </p:clrMapOvr>
  <mc:AlternateContent xmlns:mc="http://schemas.openxmlformats.org/markup-compatibility/2006" xmlns:p14="http://schemas.microsoft.com/office/powerpoint/2010/main">
    <mc:Choice Requires="p14">
      <p:transition spd="slow" p14:dur="2000" advTm="36341"/>
    </mc:Choice>
    <mc:Fallback xmlns="">
      <p:transition spd="slow" advTm="36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5" name="Group 14">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6" name="Freeform: Shape 15">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2">
            <a:extLst>
              <a:ext uri="{FF2B5EF4-FFF2-40B4-BE49-F238E27FC236}">
                <a16:creationId xmlns:a16="http://schemas.microsoft.com/office/drawing/2014/main" id="{BC5D7F43-C7DD-CAE6-D05E-BF7E93DEC6E5}"/>
              </a:ext>
            </a:extLst>
          </p:cNvPr>
          <p:cNvSpPr>
            <a:spLocks noChangeArrowheads="1"/>
          </p:cNvSpPr>
          <p:nvPr/>
        </p:nvSpPr>
        <p:spPr bwMode="auto">
          <a:xfrm>
            <a:off x="1179226" y="2890979"/>
            <a:ext cx="9833548" cy="2693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R="0" lvl="0" fontAlgn="base">
              <a:lnSpc>
                <a:spcPct val="90000"/>
              </a:lnSpc>
              <a:spcBef>
                <a:spcPct val="0"/>
              </a:spcBef>
              <a:spcAft>
                <a:spcPts val="600"/>
              </a:spcAft>
              <a:buClrTx/>
              <a:buSzTx/>
              <a:tabLst/>
            </a:pPr>
            <a:r>
              <a:rPr kumimoji="0" lang="en-US" altLang="en-US" sz="1700" b="1" i="0" u="none" strike="noStrike" cap="none" normalizeH="0" baseline="0" dirty="0">
                <a:ln>
                  <a:noFill/>
                </a:ln>
                <a:solidFill>
                  <a:schemeClr val="tx2"/>
                </a:solidFill>
                <a:effectLst/>
              </a:rPr>
              <a:t>Data Preprocessing: Near-Zero Variance Feature Removal</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700" b="0" i="0" u="none" strike="noStrike" cap="none" normalizeH="0" baseline="0" dirty="0">
              <a:ln>
                <a:noFill/>
              </a:ln>
              <a:solidFill>
                <a:schemeClr val="tx2"/>
              </a:solidFill>
              <a:effectLst/>
            </a:endParaRPr>
          </a:p>
          <a:p>
            <a:pPr marR="0" lvl="0" fontAlgn="base">
              <a:lnSpc>
                <a:spcPct val="90000"/>
              </a:lnSpc>
              <a:spcBef>
                <a:spcPct val="0"/>
              </a:spcBef>
              <a:spcAft>
                <a:spcPts val="600"/>
              </a:spcAft>
              <a:buClrTx/>
              <a:buSzTx/>
              <a:tabLst/>
            </a:pPr>
            <a:r>
              <a:rPr kumimoji="0" lang="en-US" altLang="en-US" sz="1700" b="0" i="0" u="none" strike="noStrike" cap="none" normalizeH="0" baseline="0" dirty="0">
                <a:ln>
                  <a:noFill/>
                </a:ln>
                <a:solidFill>
                  <a:schemeClr val="tx2"/>
                </a:solidFill>
                <a:effectLst/>
              </a:rPr>
              <a:t>The data preprocessing process began with the removal of near-zero variance (NZV) features. NZV features, due to their minimal variability, offer little predictive value for machine learning models. To identify and eliminate these </a:t>
            </a:r>
            <a:r>
              <a:rPr lang="en-US" altLang="en-US" sz="1700" dirty="0">
                <a:solidFill>
                  <a:schemeClr val="tx2"/>
                </a:solidFill>
              </a:rPr>
              <a:t>features, the </a:t>
            </a:r>
            <a:r>
              <a:rPr lang="en-US" altLang="en-US" sz="1700" dirty="0" err="1">
                <a:solidFill>
                  <a:schemeClr val="tx2"/>
                </a:solidFill>
              </a:rPr>
              <a:t>nearZeroVar</a:t>
            </a:r>
            <a:r>
              <a:rPr lang="en-US" altLang="en-US" sz="1700" dirty="0">
                <a:solidFill>
                  <a:schemeClr val="tx2"/>
                </a:solidFill>
              </a:rPr>
              <a:t>() function from the caret package was used. This step helped streamline the dataset by removing features that contributed little to model performance, leaving the training dataset with 741 features, including the target variable. To maintain consistency across the datasets, the test datasets were also processed to ensure they contained only the same features as the training dataset. This step ensured a more efficient and relevant set of features for the subsequent modeling process.</a:t>
            </a:r>
          </a:p>
        </p:txBody>
      </p:sp>
      <p:grpSp>
        <p:nvGrpSpPr>
          <p:cNvPr id="21" name="Group 20">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2" name="Freeform: Shape 21">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Audio 2">
            <a:hlinkClick r:id="" action="ppaction://media"/>
            <a:extLst>
              <a:ext uri="{FF2B5EF4-FFF2-40B4-BE49-F238E27FC236}">
                <a16:creationId xmlns:a16="http://schemas.microsoft.com/office/drawing/2014/main" id="{94AE4E78-AB87-355B-897A-6FFB049F95D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89567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4" name="Freeform: Shape 1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1">
            <a:extLst>
              <a:ext uri="{FF2B5EF4-FFF2-40B4-BE49-F238E27FC236}">
                <a16:creationId xmlns:a16="http://schemas.microsoft.com/office/drawing/2014/main" id="{17812B7F-C3CC-FFF1-6560-44BA4A1179E3}"/>
              </a:ext>
            </a:extLst>
          </p:cNvPr>
          <p:cNvSpPr>
            <a:spLocks noChangeArrowheads="1"/>
          </p:cNvSpPr>
          <p:nvPr/>
        </p:nvSpPr>
        <p:spPr bwMode="auto">
          <a:xfrm>
            <a:off x="1179226" y="2890979"/>
            <a:ext cx="9833548" cy="26939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R="0" lvl="0" fontAlgn="base">
              <a:lnSpc>
                <a:spcPct val="90000"/>
              </a:lnSpc>
              <a:spcBef>
                <a:spcPct val="0"/>
              </a:spcBef>
              <a:spcAft>
                <a:spcPts val="600"/>
              </a:spcAft>
              <a:buClrTx/>
              <a:buSzTx/>
              <a:tabLst/>
            </a:pPr>
            <a:r>
              <a:rPr kumimoji="0" lang="en-US" altLang="en-US" sz="1400" b="1" i="0" u="none" strike="noStrike" cap="none" normalizeH="0" baseline="0" dirty="0">
                <a:ln>
                  <a:noFill/>
                </a:ln>
                <a:solidFill>
                  <a:schemeClr val="tx2"/>
                </a:solidFill>
                <a:effectLst/>
              </a:rPr>
              <a:t>Data Preprocessing: Data Scaling and Standardization</a:t>
            </a:r>
            <a:endParaRPr kumimoji="0" lang="en-US" altLang="en-US" sz="1400" b="0" i="0" u="none" strike="noStrike" cap="none" normalizeH="0" baseline="0" dirty="0">
              <a:ln>
                <a:noFill/>
              </a:ln>
              <a:solidFill>
                <a:schemeClr val="tx2"/>
              </a:solidFill>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1400" dirty="0">
              <a:solidFill>
                <a:schemeClr val="tx2"/>
              </a:solidFill>
            </a:endParaRPr>
          </a:p>
          <a:p>
            <a:pPr marR="0" lvl="0" fontAlgn="base">
              <a:lnSpc>
                <a:spcPct val="90000"/>
              </a:lnSpc>
              <a:spcBef>
                <a:spcPct val="0"/>
              </a:spcBef>
              <a:spcAft>
                <a:spcPts val="600"/>
              </a:spcAft>
              <a:buClrTx/>
              <a:buSzTx/>
              <a:tabLst/>
            </a:pPr>
            <a:r>
              <a:rPr kumimoji="0" lang="en-US" altLang="en-US" sz="1400" b="0" i="0" u="none" strike="noStrike" cap="none" normalizeH="0" baseline="0" dirty="0">
                <a:ln>
                  <a:noFill/>
                </a:ln>
                <a:solidFill>
                  <a:schemeClr val="tx2"/>
                </a:solidFill>
                <a:effectLst/>
              </a:rPr>
              <a:t>To prepare the data for machine learning models sensitive to feature scales, such as neural networks and support vector machines, the predictor variables were standardized. Using </a:t>
            </a:r>
            <a:r>
              <a:rPr lang="en-US" altLang="en-US" sz="1400" dirty="0">
                <a:solidFill>
                  <a:schemeClr val="tx2"/>
                </a:solidFill>
              </a:rPr>
              <a:t>the </a:t>
            </a:r>
            <a:r>
              <a:rPr lang="en-US" altLang="en-US" sz="1400" dirty="0" err="1">
                <a:solidFill>
                  <a:schemeClr val="tx2"/>
                </a:solidFill>
              </a:rPr>
              <a:t>preProcess</a:t>
            </a:r>
            <a:r>
              <a:rPr lang="en-US" altLang="en-US" sz="1400" dirty="0">
                <a:solidFill>
                  <a:schemeClr val="tx2"/>
                </a:solidFill>
              </a:rPr>
              <a:t> function from the caret package, all numeric predictor variables were scaled and centered to have a mean of 0 and a standard deviation of 1. This step ensures that no feature dominates the model due to its original scale, thus improving model performance. The same scaling transformation was applied to both the training and test datasets to maintain consistency. However, the target variable (loss) was not scaled to preserve its original distribution, which is crucial for regression modeling.</a:t>
            </a:r>
          </a:p>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1400" dirty="0">
              <a:solidFill>
                <a:schemeClr val="tx2"/>
              </a:solidFill>
            </a:endParaRPr>
          </a:p>
          <a:p>
            <a:pPr marR="0" lvl="0" fontAlgn="base">
              <a:lnSpc>
                <a:spcPct val="90000"/>
              </a:lnSpc>
              <a:spcBef>
                <a:spcPct val="0"/>
              </a:spcBef>
              <a:spcAft>
                <a:spcPts val="600"/>
              </a:spcAft>
              <a:buClrTx/>
              <a:buSzTx/>
              <a:tabLst/>
            </a:pPr>
            <a:r>
              <a:rPr lang="en-US" altLang="en-US" sz="1400" dirty="0">
                <a:solidFill>
                  <a:schemeClr val="tx2"/>
                </a:solidFill>
              </a:rPr>
              <a:t>After scaling, the datasets now have 741 features each (excluding the target variable in the test dataset). This preprocessing step ensures that the features are ready for input into machine learning models, which will result in better convergence rates and improved accuracy, particularly for algorithms that rely on normalized inputs. Boxplots were created for the first ten features in both the training and test datasets to visually verify the success of the scaling process. These boxplots highlight the distribution, variability, and potential outliers, confirming that the standardization was applied correctly and consistently across both datasets.</a:t>
            </a:r>
          </a:p>
        </p:txBody>
      </p:sp>
      <p:grpSp>
        <p:nvGrpSpPr>
          <p:cNvPr id="19" name="Group 1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20" name="Freeform: Shape 1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Audio 2">
            <a:hlinkClick r:id="" action="ppaction://media"/>
            <a:extLst>
              <a:ext uri="{FF2B5EF4-FFF2-40B4-BE49-F238E27FC236}">
                <a16:creationId xmlns:a16="http://schemas.microsoft.com/office/drawing/2014/main" id="{3AA40372-2C06-7285-4BD9-18D1136843D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75016016"/>
      </p:ext>
    </p:extLst>
  </p:cSld>
  <p:clrMapOvr>
    <a:masterClrMapping/>
  </p:clrMapOvr>
  <mc:AlternateContent xmlns:mc="http://schemas.openxmlformats.org/markup-compatibility/2006" xmlns:p14="http://schemas.microsoft.com/office/powerpoint/2010/main">
    <mc:Choice Requires="p14">
      <p:transition spd="slow" p14:dur="2000" advTm="23200"/>
    </mc:Choice>
    <mc:Fallback xmlns="">
      <p:transition spd="slow" advTm="2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C8A0404-2D59-A96B-7A23-915501122667}"/>
              </a:ext>
            </a:extLst>
          </p:cNvPr>
          <p:cNvSpPr txBox="1"/>
          <p:nvPr/>
        </p:nvSpPr>
        <p:spPr>
          <a:xfrm>
            <a:off x="1113810" y="2825248"/>
            <a:ext cx="4464030" cy="2387600"/>
          </a:xfrm>
          <a:prstGeom prst="rect">
            <a:avLst/>
          </a:prstGeom>
        </p:spPr>
        <p:txBody>
          <a:bodyPr vert="horz" lIns="91440" tIns="45720" rIns="91440" bIns="45720" rtlCol="0" anchor="t">
            <a:normAutofit/>
          </a:bodyPr>
          <a:lstStyle/>
          <a:p>
            <a:pPr marL="0" marR="0">
              <a:lnSpc>
                <a:spcPct val="90000"/>
              </a:lnSpc>
              <a:spcBef>
                <a:spcPct val="0"/>
              </a:spcBef>
              <a:spcAft>
                <a:spcPts val="600"/>
              </a:spcAft>
            </a:pPr>
            <a:r>
              <a:rPr lang="en-US" sz="5400" b="1" kern="1200" dirty="0">
                <a:solidFill>
                  <a:schemeClr val="tx1"/>
                </a:solidFill>
                <a:effectLst/>
                <a:latin typeface="+mj-lt"/>
                <a:ea typeface="+mj-ea"/>
                <a:cs typeface="+mj-cs"/>
              </a:rPr>
              <a:t>For Train Data:</a:t>
            </a:r>
            <a:endParaRPr lang="en-US" sz="5400" kern="1200" dirty="0">
              <a:solidFill>
                <a:schemeClr val="tx1"/>
              </a:solidFill>
              <a:effectLst/>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5B269E3-4BD0-4995-474C-6DF2CD2ABF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48" t="13110" r="56011" b="49431"/>
          <a:stretch/>
        </p:blipFill>
        <p:spPr bwMode="auto">
          <a:xfrm>
            <a:off x="5922492" y="1756900"/>
            <a:ext cx="5536001" cy="3269544"/>
          </a:xfrm>
          <a:prstGeom prst="rect">
            <a:avLst/>
          </a:prstGeom>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AE0C5EC7-A70C-41E0-B658-C57AD7D768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63286778"/>
      </p:ext>
    </p:extLst>
  </p:cSld>
  <p:clrMapOvr>
    <a:masterClrMapping/>
  </p:clrMapOvr>
  <mc:AlternateContent xmlns:mc="http://schemas.openxmlformats.org/markup-compatibility/2006" xmlns:p14="http://schemas.microsoft.com/office/powerpoint/2010/main">
    <mc:Choice Requires="p14">
      <p:transition spd="slow" p14:dur="2000" advTm="8696"/>
    </mc:Choice>
    <mc:Fallback xmlns="">
      <p:transition spd="slow" advTm="8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15C113F-9B8E-6E5F-DB39-8248E9C13BD9}"/>
              </a:ext>
            </a:extLst>
          </p:cNvPr>
          <p:cNvSpPr txBox="1"/>
          <p:nvPr/>
        </p:nvSpPr>
        <p:spPr>
          <a:xfrm>
            <a:off x="927504" y="2849524"/>
            <a:ext cx="4767855" cy="2387600"/>
          </a:xfrm>
          <a:prstGeom prst="rect">
            <a:avLst/>
          </a:prstGeom>
        </p:spPr>
        <p:txBody>
          <a:bodyPr vert="horz" lIns="91440" tIns="45720" rIns="91440" bIns="45720" rtlCol="0" anchor="t">
            <a:normAutofit/>
          </a:bodyPr>
          <a:lstStyle/>
          <a:p>
            <a:pPr marL="0" marR="0">
              <a:lnSpc>
                <a:spcPct val="90000"/>
              </a:lnSpc>
              <a:spcBef>
                <a:spcPct val="0"/>
              </a:spcBef>
              <a:spcAft>
                <a:spcPts val="600"/>
              </a:spcAft>
            </a:pPr>
            <a:r>
              <a:rPr lang="en-US" sz="5400" b="1" kern="1200" dirty="0">
                <a:solidFill>
                  <a:schemeClr val="tx1"/>
                </a:solidFill>
                <a:effectLst/>
                <a:latin typeface="+mj-lt"/>
                <a:ea typeface="+mj-ea"/>
                <a:cs typeface="+mj-cs"/>
              </a:rPr>
              <a:t>For Test data:</a:t>
            </a:r>
            <a:endParaRPr lang="en-US" sz="5400" kern="1200" dirty="0">
              <a:solidFill>
                <a:schemeClr val="tx1"/>
              </a:solidFill>
              <a:effectLst/>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D9505BD-95CF-E89E-17F5-1C515FD1B9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854" t="16593" r="54665" b="48093"/>
          <a:stretch/>
        </p:blipFill>
        <p:spPr bwMode="auto">
          <a:xfrm>
            <a:off x="5922492" y="1844262"/>
            <a:ext cx="5536001" cy="3094819"/>
          </a:xfrm>
          <a:prstGeom prst="rect">
            <a:avLst/>
          </a:prstGeom>
          <a:extLst>
            <a:ext uri="{53640926-AAD7-44D8-BBD7-CCE9431645EC}">
              <a14:shadowObscured xmlns:a14="http://schemas.microsoft.com/office/drawing/2010/main"/>
            </a:ext>
          </a:extLst>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59FB9A05-8D6B-D4B8-5A3A-9F593E280FE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4402499"/>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3" name="Group 2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4" name="Freeform: Shape 23">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51B33B67-2402-48DC-4A4E-26A9562487E5}"/>
              </a:ext>
            </a:extLst>
          </p:cNvPr>
          <p:cNvSpPr txBox="1"/>
          <p:nvPr/>
        </p:nvSpPr>
        <p:spPr>
          <a:xfrm>
            <a:off x="1179226" y="2890979"/>
            <a:ext cx="9833548" cy="2693976"/>
          </a:xfrm>
          <a:prstGeom prst="rect">
            <a:avLst/>
          </a:prstGeom>
        </p:spPr>
        <p:txBody>
          <a:bodyPr vert="horz" lIns="91440" tIns="45720" rIns="91440" bIns="45720" rtlCol="0">
            <a:normAutofit/>
          </a:bodyPr>
          <a:lstStyle/>
          <a:p>
            <a:pPr>
              <a:lnSpc>
                <a:spcPct val="90000"/>
              </a:lnSpc>
              <a:spcAft>
                <a:spcPts val="600"/>
              </a:spcAft>
            </a:pPr>
            <a:r>
              <a:rPr lang="en-US" dirty="0">
                <a:solidFill>
                  <a:schemeClr val="tx2"/>
                </a:solidFill>
              </a:rPr>
              <a:t>Feature selection is a crucial step in machine learning that reduces dimensionality, enhances model performance, and prevents overfitting. It helps by focusing on the most relevant features and improving computational efficiency.</a:t>
            </a:r>
          </a:p>
          <a:p>
            <a:pPr indent="-228600">
              <a:lnSpc>
                <a:spcPct val="90000"/>
              </a:lnSpc>
              <a:spcAft>
                <a:spcPts val="600"/>
              </a:spcAft>
              <a:buFont typeface="Arial" panose="020B0604020202020204" pitchFamily="34" charset="0"/>
              <a:buChar char="•"/>
            </a:pPr>
            <a:endParaRPr lang="en-US" dirty="0">
              <a:solidFill>
                <a:schemeClr val="tx2"/>
              </a:solidFill>
            </a:endParaRPr>
          </a:p>
          <a:p>
            <a:pPr>
              <a:lnSpc>
                <a:spcPct val="90000"/>
              </a:lnSpc>
              <a:spcAft>
                <a:spcPts val="600"/>
              </a:spcAft>
            </a:pPr>
            <a:r>
              <a:rPr lang="en-US" dirty="0">
                <a:solidFill>
                  <a:schemeClr val="tx2"/>
                </a:solidFill>
              </a:rPr>
              <a:t>For </a:t>
            </a:r>
            <a:r>
              <a:rPr lang="en-US" b="1" dirty="0">
                <a:solidFill>
                  <a:schemeClr val="tx2"/>
                </a:solidFill>
              </a:rPr>
              <a:t>Correlation-Based Feature Selection</a:t>
            </a:r>
            <a:r>
              <a:rPr lang="en-US" dirty="0">
                <a:solidFill>
                  <a:schemeClr val="tx2"/>
                </a:solidFill>
              </a:rPr>
              <a:t>, we identified and removed highly correlated features (above 0.9) to avoid multicollinearity. The target variable "loss" was excluded during this process. After filtering, the training and test datasets were aligned, ensuring consistency across all datasets. The </a:t>
            </a:r>
            <a:r>
              <a:rPr lang="en-US" b="1" dirty="0" err="1">
                <a:solidFill>
                  <a:schemeClr val="tx2"/>
                </a:solidFill>
              </a:rPr>
              <a:t>test_no_loss</a:t>
            </a:r>
            <a:r>
              <a:rPr lang="en-US" dirty="0">
                <a:solidFill>
                  <a:schemeClr val="tx2"/>
                </a:solidFill>
              </a:rPr>
              <a:t> dataset had 273 features, while the training and test datasets retained 274 features, all ensuring compatibility for model predictions.</a:t>
            </a:r>
          </a:p>
        </p:txBody>
      </p:sp>
      <p:grpSp>
        <p:nvGrpSpPr>
          <p:cNvPr id="29" name="Group 28">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0" name="Freeform: Shape 29">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Audio 2">
            <a:hlinkClick r:id="" action="ppaction://media"/>
            <a:extLst>
              <a:ext uri="{FF2B5EF4-FFF2-40B4-BE49-F238E27FC236}">
                <a16:creationId xmlns:a16="http://schemas.microsoft.com/office/drawing/2014/main" id="{AB0DD584-E094-8FD8-8573-08429A59353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0293788"/>
      </p:ext>
    </p:extLst>
  </p:cSld>
  <p:clrMapOvr>
    <a:masterClrMapping/>
  </p:clrMapOvr>
  <mc:AlternateContent xmlns:mc="http://schemas.openxmlformats.org/markup-compatibility/2006" xmlns:p14="http://schemas.microsoft.com/office/powerpoint/2010/main">
    <mc:Choice Requires="p14">
      <p:transition spd="slow" p14:dur="2000" advTm="39214"/>
    </mc:Choice>
    <mc:Fallback xmlns="">
      <p:transition spd="slow" advTm="39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9E4299-EA86-6048-0BD1-F28B5DB48751}"/>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R="0">
              <a:lnSpc>
                <a:spcPct val="90000"/>
              </a:lnSpc>
              <a:spcAft>
                <a:spcPts val="600"/>
              </a:spcAft>
            </a:pPr>
            <a:endParaRPr lang="en-US" sz="1100" dirty="0">
              <a:effectLst/>
            </a:endParaRPr>
          </a:p>
        </p:txBody>
      </p:sp>
      <p:sp>
        <p:nvSpPr>
          <p:cNvPr id="5" name="TextBox 4">
            <a:extLst>
              <a:ext uri="{FF2B5EF4-FFF2-40B4-BE49-F238E27FC236}">
                <a16:creationId xmlns:a16="http://schemas.microsoft.com/office/drawing/2014/main" id="{8456B4A8-4BA1-A7E1-56AA-B7C90AD4A12D}"/>
              </a:ext>
            </a:extLst>
          </p:cNvPr>
          <p:cNvSpPr txBox="1"/>
          <p:nvPr/>
        </p:nvSpPr>
        <p:spPr>
          <a:xfrm>
            <a:off x="296742" y="2332115"/>
            <a:ext cx="10263610" cy="3970318"/>
          </a:xfrm>
          <a:prstGeom prst="rect">
            <a:avLst/>
          </a:prstGeom>
          <a:noFill/>
        </p:spPr>
        <p:txBody>
          <a:bodyPr wrap="square">
            <a:spAutoFit/>
          </a:bodyPr>
          <a:lstStyle/>
          <a:p>
            <a:r>
              <a:rPr lang="en-US" b="1" dirty="0"/>
              <a:t>Feature Selection and Data Splitting:</a:t>
            </a:r>
            <a:endParaRPr lang="en-US" dirty="0"/>
          </a:p>
          <a:p>
            <a:endParaRPr lang="en-US" b="1" dirty="0"/>
          </a:p>
          <a:p>
            <a:r>
              <a:rPr lang="en-US" b="1" dirty="0"/>
              <a:t>Lasso Regression for Feature Selection:</a:t>
            </a:r>
          </a:p>
          <a:p>
            <a:br>
              <a:rPr lang="en-US" dirty="0"/>
            </a:br>
            <a:r>
              <a:rPr lang="en-US" dirty="0"/>
              <a:t>Lasso regression was used to select features based on their predictive importance. By applying L1 regularization, less significant features had their coefficients shrunk to zero. The optimal regularization parameter (lambda) was found using cross-validation, with a value of approximately 0.0142. This resulted in 69 significant features, which were retained for future modeling, simplifying the dataset while preserving essential predictors for loss prediction.</a:t>
            </a:r>
          </a:p>
          <a:p>
            <a:endParaRPr lang="en-US" dirty="0"/>
          </a:p>
          <a:p>
            <a:r>
              <a:rPr lang="en-US" b="1" dirty="0"/>
              <a:t>Splitting the Training Dataset:</a:t>
            </a:r>
            <a:br>
              <a:rPr lang="en-US" dirty="0"/>
            </a:br>
            <a:r>
              <a:rPr lang="en-US" dirty="0"/>
              <a:t>The training dataset was split into an 80-20 ratio, with 80% used for training the model and 20% for validation. This ensures that the model is evaluated on unseen data, improving its ability to generalize and preventing overfitting. The process was made reproducible by setting a random seed.</a:t>
            </a:r>
          </a:p>
        </p:txBody>
      </p:sp>
      <p:pic>
        <p:nvPicPr>
          <p:cNvPr id="9" name="Audio 8">
            <a:hlinkClick r:id="" action="ppaction://media"/>
            <a:extLst>
              <a:ext uri="{FF2B5EF4-FFF2-40B4-BE49-F238E27FC236}">
                <a16:creationId xmlns:a16="http://schemas.microsoft.com/office/drawing/2014/main" id="{A6B7EEC6-4FE5-3A91-1A3C-2DF11435292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6629211"/>
      </p:ext>
    </p:extLst>
  </p:cSld>
  <p:clrMapOvr>
    <a:masterClrMapping/>
  </p:clrMapOvr>
  <mc:AlternateContent xmlns:mc="http://schemas.openxmlformats.org/markup-compatibility/2006" xmlns:p14="http://schemas.microsoft.com/office/powerpoint/2010/main">
    <mc:Choice Requires="p14">
      <p:transition spd="slow" p14:dur="2000" advTm="46413"/>
    </mc:Choice>
    <mc:Fallback xmlns="">
      <p:transition spd="slow" advTm="46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3FD36-74C6-5870-E8AB-3662D9A9A844}"/>
              </a:ext>
            </a:extLst>
          </p:cNvPr>
          <p:cNvSpPr txBox="1"/>
          <p:nvPr/>
        </p:nvSpPr>
        <p:spPr>
          <a:xfrm>
            <a:off x="1045028" y="3017522"/>
            <a:ext cx="9941319" cy="3124658"/>
          </a:xfrm>
          <a:prstGeom prst="rect">
            <a:avLst/>
          </a:prstGeom>
        </p:spPr>
        <p:txBody>
          <a:bodyPr vert="horz" lIns="91440" tIns="45720" rIns="91440" bIns="45720" rtlCol="0" anchor="ctr">
            <a:normAutofit lnSpcReduction="10000"/>
          </a:bodyPr>
          <a:lstStyle/>
          <a:p>
            <a:r>
              <a:rPr lang="en-US" sz="1600" b="1" dirty="0"/>
              <a:t>Modeling Strategy: Lasso Regression Model</a:t>
            </a:r>
          </a:p>
          <a:p>
            <a:endParaRPr lang="en-US" sz="1600" dirty="0"/>
          </a:p>
          <a:p>
            <a:r>
              <a:rPr lang="en-US" sz="1600" dirty="0"/>
              <a:t>In this project, Lasso Regression was chosen as one of the key modeling techniques to predict loan defaults and associated losses due to its ability to handle high-dimensional datasets and prevent overfitting. Lasso (Least Absolute Shrinkage and Selection Operator) is a regularization method that applies an L1 penalty to the regression coefficients, which helps shrink some coefficients to zero, effectively performing feature selection. This is particularly useful when there are many predictors, as it reduces the complexity of the model by retaining only the most significant features.</a:t>
            </a:r>
          </a:p>
          <a:p>
            <a:r>
              <a:rPr lang="en-US" sz="1600" dirty="0"/>
              <a:t>Cross-validation was employed to train the model and find the optimal lambda value, which controls the degree of regularization. The best lambda value, determined to be 0.004956714, was used to minimize overfitting and enhance prediction accuracy. The model's performance was evaluated using Mean Absolute Error (MAE), which yielded a value of 1.442777. Lasso regression was selected because of its ability to simplify the model, improve interpretability, and enhance generalization on unseen data, making it a suitable choice for this problem.</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C2888EC4-46D0-B083-6C35-507BB3F9E6B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5841714"/>
      </p:ext>
    </p:extLst>
  </p:cSld>
  <p:clrMapOvr>
    <a:masterClrMapping/>
  </p:clrMapOvr>
  <mc:AlternateContent xmlns:mc="http://schemas.openxmlformats.org/markup-compatibility/2006" xmlns:p14="http://schemas.microsoft.com/office/powerpoint/2010/main">
    <mc:Choice Requires="p14">
      <p:transition spd="slow" p14:dur="2000" advTm="13642"/>
    </mc:Choice>
    <mc:Fallback xmlns="">
      <p:transition spd="slow" advTm="1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57CF86-E8C6-0547-7428-0ADD35FB9A18}"/>
              </a:ext>
            </a:extLst>
          </p:cNvPr>
          <p:cNvSpPr txBox="1"/>
          <p:nvPr/>
        </p:nvSpPr>
        <p:spPr>
          <a:xfrm>
            <a:off x="1045028" y="3017522"/>
            <a:ext cx="9941319" cy="3124658"/>
          </a:xfrm>
          <a:prstGeom prst="rect">
            <a:avLst/>
          </a:prstGeom>
        </p:spPr>
        <p:txBody>
          <a:bodyPr vert="horz" lIns="91440" tIns="45720" rIns="91440" bIns="45720" rtlCol="0" anchor="ctr">
            <a:normAutofit/>
          </a:bodyPr>
          <a:lstStyle/>
          <a:p>
            <a:r>
              <a:rPr lang="en-US" sz="1600" b="1" dirty="0"/>
              <a:t>Modeling Strategy: Ridge Regression Model</a:t>
            </a:r>
          </a:p>
          <a:p>
            <a:endParaRPr lang="en-US" sz="1600" dirty="0"/>
          </a:p>
          <a:p>
            <a:r>
              <a:rPr lang="en-US" sz="1600" dirty="0"/>
              <a:t>Ridge Regression was used as an alternative to Lasso, offering a different approach to regularization. Unlike Lasso, which can shrink some coefficients to zero, Ridge applies an L2 penalty that shrinks all coefficients toward zero but does not eliminate any predictors. This helps address multicollinearity and prevents overfitting by reducing the impact of less significant features while keeping all variables in the model.</a:t>
            </a:r>
          </a:p>
          <a:p>
            <a:r>
              <a:rPr lang="en-US" sz="1600" dirty="0"/>
              <a:t>Ridge regression is particularly useful when all predictors are believed to have some level of predictive value, and when correlations between features are present. Cross-validation was used to determine the optimal lambda, which was found to be 1.11874. The model's performance was evaluated using the Mean Absolute Error (MAE), which was 1.444355. By stabilizing the solution and managing multicollinearity, Ridge regression is a valuable method to complement Lasso, offering a robust approach to handling feature interactions and preserving all features in the dataset.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67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7" name="Freeform: Shape 26">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5DF6B6D4-A8F8-0F91-CA16-A7CE48D0F110}"/>
              </a:ext>
            </a:extLst>
          </p:cNvPr>
          <p:cNvSpPr txBox="1"/>
          <p:nvPr/>
        </p:nvSpPr>
        <p:spPr>
          <a:xfrm>
            <a:off x="1179226" y="2890979"/>
            <a:ext cx="9833548" cy="2693976"/>
          </a:xfrm>
          <a:prstGeom prst="rect">
            <a:avLst/>
          </a:prstGeom>
        </p:spPr>
        <p:txBody>
          <a:bodyPr vert="horz" lIns="91440" tIns="45720" rIns="91440" bIns="45720" rtlCol="0">
            <a:normAutofit/>
          </a:bodyPr>
          <a:lstStyle/>
          <a:p>
            <a:pPr>
              <a:lnSpc>
                <a:spcPct val="90000"/>
              </a:lnSpc>
              <a:spcAft>
                <a:spcPts val="600"/>
              </a:spcAft>
            </a:pPr>
            <a:r>
              <a:rPr lang="en-US" sz="1500" b="1" dirty="0">
                <a:solidFill>
                  <a:schemeClr val="tx2"/>
                </a:solidFill>
              </a:rPr>
              <a:t>Modeling Strategy: Random Forest Regression Model</a:t>
            </a:r>
            <a:endParaRPr lang="en-US" sz="1500" dirty="0">
              <a:solidFill>
                <a:schemeClr val="tx2"/>
              </a:solidFill>
            </a:endParaRPr>
          </a:p>
          <a:p>
            <a:pPr>
              <a:lnSpc>
                <a:spcPct val="90000"/>
              </a:lnSpc>
              <a:spcAft>
                <a:spcPts val="600"/>
              </a:spcAft>
            </a:pPr>
            <a:r>
              <a:rPr lang="en-US" sz="1500" dirty="0">
                <a:solidFill>
                  <a:schemeClr val="tx2"/>
                </a:solidFill>
              </a:rPr>
              <a:t>The Random Forest regression model was chosen for its ability to handle complex datasets and capture non-linear relationships between features. As an ensemble learning method, Random Forest builds multiple decision trees and aggregates their predictions, improving accuracy and reducing the risk of overfitting. It is particularly useful for high-dimensional datasets, as it selects random subsets of features for each tree split, increasing flexibility and robustness while minimizing overfitting.</a:t>
            </a:r>
          </a:p>
          <a:p>
            <a:pPr>
              <a:lnSpc>
                <a:spcPct val="90000"/>
              </a:lnSpc>
              <a:spcAft>
                <a:spcPts val="600"/>
              </a:spcAft>
            </a:pPr>
            <a:r>
              <a:rPr lang="en-US" sz="1500" dirty="0">
                <a:solidFill>
                  <a:schemeClr val="tx2"/>
                </a:solidFill>
              </a:rPr>
              <a:t>The model was tuned by adjusting the '</a:t>
            </a:r>
            <a:r>
              <a:rPr lang="en-US" sz="1500" dirty="0" err="1">
                <a:solidFill>
                  <a:schemeClr val="tx2"/>
                </a:solidFill>
              </a:rPr>
              <a:t>mtry</a:t>
            </a:r>
            <a:r>
              <a:rPr lang="en-US" sz="1500" dirty="0">
                <a:solidFill>
                  <a:schemeClr val="tx2"/>
                </a:solidFill>
              </a:rPr>
              <a:t>' parameter, which controls the number of features considered at each split, using cross-validation. With 200 trees and an '</a:t>
            </a:r>
            <a:r>
              <a:rPr lang="en-US" sz="1500" dirty="0" err="1">
                <a:solidFill>
                  <a:schemeClr val="tx2"/>
                </a:solidFill>
              </a:rPr>
              <a:t>mtry</a:t>
            </a:r>
            <a:r>
              <a:rPr lang="en-US" sz="1500" dirty="0">
                <a:solidFill>
                  <a:schemeClr val="tx2"/>
                </a:solidFill>
              </a:rPr>
              <a:t>' of 5, the model was trained and evaluated using Mean Absolute Error (MAE), yielding a result of 1.597924. Random Forest's ability to handle both categorical and continuous variables, manage missing data, and provide feature importance metrics made it a powerful choice for predicting loan defaults and losses, while offering insights into the most influential features.</a:t>
            </a:r>
          </a:p>
        </p:txBody>
      </p:sp>
      <p:grpSp>
        <p:nvGrpSpPr>
          <p:cNvPr id="32" name="Group 31">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3" name="Freeform: Shape 32">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996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esk with productivity items">
            <a:extLst>
              <a:ext uri="{FF2B5EF4-FFF2-40B4-BE49-F238E27FC236}">
                <a16:creationId xmlns:a16="http://schemas.microsoft.com/office/drawing/2014/main" id="{F40E7861-01A3-5D3C-A53C-9820ACA294FC}"/>
              </a:ext>
            </a:extLst>
          </p:cNvPr>
          <p:cNvPicPr>
            <a:picLocks noChangeAspect="1"/>
          </p:cNvPicPr>
          <p:nvPr/>
        </p:nvPicPr>
        <p:blipFill>
          <a:blip r:embed="rId4"/>
          <a:srcRect l="27958" r="12708" b="-2"/>
          <a:stretch/>
        </p:blipFill>
        <p:spPr>
          <a:xfrm>
            <a:off x="-1" y="-2"/>
            <a:ext cx="6096001" cy="6858002"/>
          </a:xfrm>
          <a:prstGeom prst="rect">
            <a:avLst/>
          </a:prstGeom>
        </p:spPr>
      </p:pic>
      <p:sp>
        <p:nvSpPr>
          <p:cNvPr id="3" name="TextBox 2">
            <a:extLst>
              <a:ext uri="{FF2B5EF4-FFF2-40B4-BE49-F238E27FC236}">
                <a16:creationId xmlns:a16="http://schemas.microsoft.com/office/drawing/2014/main" id="{A42CEB41-64A2-7B76-6F82-93D895F81E01}"/>
              </a:ext>
            </a:extLst>
          </p:cNvPr>
          <p:cNvSpPr txBox="1"/>
          <p:nvPr/>
        </p:nvSpPr>
        <p:spPr>
          <a:xfrm>
            <a:off x="6228080" y="142239"/>
            <a:ext cx="5069839" cy="6097841"/>
          </a:xfrm>
          <a:prstGeom prst="rect">
            <a:avLst/>
          </a:prstGeom>
        </p:spPr>
        <p:txBody>
          <a:bodyPr vert="horz" lIns="91440" tIns="45720" rIns="91440" bIns="45720" rtlCol="0" anchor="ctr">
            <a:normAutofit/>
          </a:bodyPr>
          <a:lstStyle/>
          <a:p>
            <a:pPr marR="0">
              <a:lnSpc>
                <a:spcPct val="90000"/>
              </a:lnSpc>
              <a:spcAft>
                <a:spcPts val="600"/>
              </a:spcAft>
            </a:pPr>
            <a:r>
              <a:rPr lang="en-US" sz="1000" b="1" dirty="0">
                <a:effectLst/>
              </a:rPr>
              <a:t>1.PROJECT GOAL:</a:t>
            </a:r>
            <a:endParaRPr lang="en-US" sz="1000" dirty="0">
              <a:effectLst/>
            </a:endParaRPr>
          </a:p>
          <a:p>
            <a:r>
              <a:rPr lang="en-US" sz="1000" dirty="0"/>
              <a:t>The project aims to use machine learning to enhance financial risk assessment by predicting both the probability of loan defaults and the potential financial losses associated with them. Unlike traditional models that only classify loans as "good" or "bad," this approach provides a more comprehensive analysis. It supports financial institutions in optimizing loan portfolios, allocating resources, and meeting regulatory requirements for capital reserves by accurately estimating both default likelihood and loss severity.</a:t>
            </a:r>
          </a:p>
          <a:p>
            <a:r>
              <a:rPr lang="en-US" sz="1000" dirty="0"/>
              <a:t>This advanced, data-driven model bridges traditional banking and asset management perspectives, enabling improved decision-making and financial stability. By integrating these views, the project fosters innovation and highlights how machine learning can revolutionize credit risk management, benefiting both lenders and the broader financial ecosystem.</a:t>
            </a:r>
          </a:p>
        </p:txBody>
      </p:sp>
      <p:pic>
        <p:nvPicPr>
          <p:cNvPr id="8" name="Audio 7">
            <a:hlinkClick r:id="" action="ppaction://media"/>
            <a:extLst>
              <a:ext uri="{FF2B5EF4-FFF2-40B4-BE49-F238E27FC236}">
                <a16:creationId xmlns:a16="http://schemas.microsoft.com/office/drawing/2014/main" id="{28A21A6B-D529-41D6-3F41-E36E7632DD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71527"/>
      </p:ext>
    </p:extLst>
  </p:cSld>
  <p:clrMapOvr>
    <a:masterClrMapping/>
  </p:clrMapOvr>
  <mc:AlternateContent xmlns:mc="http://schemas.openxmlformats.org/markup-compatibility/2006" xmlns:p14="http://schemas.microsoft.com/office/powerpoint/2010/main">
    <mc:Choice Requires="p14">
      <p:transition spd="slow" p14:dur="2000" advTm="48066"/>
    </mc:Choice>
    <mc:Fallback xmlns="">
      <p:transition spd="slow" advTm="48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4" name="Group 23">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25" name="Freeform: Shape 24">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E7DE6BC-9181-332C-2376-4ECC288BB053}"/>
              </a:ext>
            </a:extLst>
          </p:cNvPr>
          <p:cNvSpPr txBox="1"/>
          <p:nvPr/>
        </p:nvSpPr>
        <p:spPr>
          <a:xfrm>
            <a:off x="1179226" y="2890979"/>
            <a:ext cx="9833548" cy="2693976"/>
          </a:xfrm>
          <a:prstGeom prst="rect">
            <a:avLst/>
          </a:prstGeom>
        </p:spPr>
        <p:txBody>
          <a:bodyPr vert="horz" lIns="91440" tIns="45720" rIns="91440" bIns="45720" rtlCol="0">
            <a:normAutofit/>
          </a:bodyPr>
          <a:lstStyle/>
          <a:p>
            <a:pPr>
              <a:lnSpc>
                <a:spcPct val="90000"/>
              </a:lnSpc>
              <a:spcAft>
                <a:spcPts val="600"/>
              </a:spcAft>
            </a:pPr>
            <a:r>
              <a:rPr lang="en-US" sz="1500" b="1" dirty="0">
                <a:solidFill>
                  <a:schemeClr val="tx2"/>
                </a:solidFill>
              </a:rPr>
              <a:t>Modeling Strategy: Neural Network</a:t>
            </a:r>
          </a:p>
          <a:p>
            <a:pPr indent="-228600">
              <a:lnSpc>
                <a:spcPct val="90000"/>
              </a:lnSpc>
              <a:spcAft>
                <a:spcPts val="600"/>
              </a:spcAft>
              <a:buFont typeface="Arial" panose="020B0604020202020204" pitchFamily="34" charset="0"/>
              <a:buChar char="•"/>
            </a:pPr>
            <a:endParaRPr lang="en-US" sz="1500" dirty="0">
              <a:solidFill>
                <a:schemeClr val="tx2"/>
              </a:solidFill>
            </a:endParaRPr>
          </a:p>
          <a:p>
            <a:pPr>
              <a:lnSpc>
                <a:spcPct val="90000"/>
              </a:lnSpc>
              <a:spcAft>
                <a:spcPts val="600"/>
              </a:spcAft>
            </a:pPr>
            <a:r>
              <a:rPr lang="en-US" sz="1500" dirty="0">
                <a:solidFill>
                  <a:schemeClr val="tx2"/>
                </a:solidFill>
              </a:rPr>
              <a:t>The Neural Network model was employed for its ability to capture complex, non-linear relationships in data, which traditional methods like linear regression might miss. Neural networks are particularly effective for large datasets with intricate patterns, as they can learn complex mappings between inputs and outputs. Their flexibility and adaptability make them suitable for challenging prediction tasks, such as estimating loan defaults and their severity.</a:t>
            </a:r>
          </a:p>
          <a:p>
            <a:pPr>
              <a:lnSpc>
                <a:spcPct val="90000"/>
              </a:lnSpc>
              <a:spcAft>
                <a:spcPts val="600"/>
              </a:spcAft>
            </a:pPr>
            <a:r>
              <a:rPr lang="en-US" sz="1500" dirty="0">
                <a:solidFill>
                  <a:schemeClr val="tx2"/>
                </a:solidFill>
              </a:rPr>
              <a:t>For this project, the Neural Network was trained using cross-validation, with key parameters like decay rate and network size optimized. The model, with a decay rate of 0.1 and three layers, was evaluated on the validation set using Mean Absolute Error (MAE), resulting in an MAE of 1.449678. While the model performed well, it did not outperform the other techniques, highlighting that neural networks, although powerful, can be computationally expensive and require careful tuning to avoid overfitting. However, they remain a valuable tool for capturing complex data patterns.</a:t>
            </a:r>
          </a:p>
        </p:txBody>
      </p:sp>
      <p:grpSp>
        <p:nvGrpSpPr>
          <p:cNvPr id="30" name="Group 29">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31" name="Freeform: Shape 30">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5563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0B120D4-97D0-E4D1-E84C-9A8C12566056}"/>
              </a:ext>
            </a:extLst>
          </p:cNvPr>
          <p:cNvSpPr txBox="1"/>
          <p:nvPr/>
        </p:nvSpPr>
        <p:spPr>
          <a:xfrm>
            <a:off x="793660" y="2599509"/>
            <a:ext cx="10143668" cy="3435531"/>
          </a:xfrm>
          <a:prstGeom prst="rect">
            <a:avLst/>
          </a:prstGeom>
        </p:spPr>
        <p:txBody>
          <a:bodyPr vert="horz" lIns="91440" tIns="45720" rIns="91440" bIns="45720" rtlCol="0" anchor="ctr">
            <a:normAutofit fontScale="77500" lnSpcReduction="20000"/>
          </a:bodyPr>
          <a:lstStyle/>
          <a:p>
            <a:pPr marR="0">
              <a:lnSpc>
                <a:spcPct val="90000"/>
              </a:lnSpc>
              <a:spcAft>
                <a:spcPts val="600"/>
              </a:spcAft>
              <a:tabLst>
                <a:tab pos="785495" algn="l"/>
              </a:tabLst>
            </a:pPr>
            <a:r>
              <a:rPr lang="en-US" sz="1500" b="1" dirty="0">
                <a:effectLst/>
              </a:rPr>
              <a:t>The MAE values for each model are as follows: </a:t>
            </a:r>
            <a:endParaRPr lang="en-US" sz="1500" dirty="0">
              <a:effectLst/>
            </a:endParaRPr>
          </a:p>
          <a:p>
            <a:pPr marR="0">
              <a:lnSpc>
                <a:spcPct val="90000"/>
              </a:lnSpc>
              <a:spcAft>
                <a:spcPts val="600"/>
              </a:spcAft>
              <a:tabLst>
                <a:tab pos="785495" algn="l"/>
              </a:tabLst>
            </a:pPr>
            <a:r>
              <a:rPr lang="en-US" sz="1500" b="1" dirty="0">
                <a:effectLst/>
              </a:rPr>
              <a:t> </a:t>
            </a:r>
            <a:endParaRPr lang="en-US" sz="1500" dirty="0">
              <a:effectLst/>
            </a:endParaRPr>
          </a:p>
          <a:p>
            <a:pPr marR="0">
              <a:lnSpc>
                <a:spcPct val="90000"/>
              </a:lnSpc>
              <a:spcAft>
                <a:spcPts val="600"/>
              </a:spcAft>
              <a:tabLst>
                <a:tab pos="785495" algn="l"/>
              </a:tabLst>
            </a:pPr>
            <a:r>
              <a:rPr lang="en-US" sz="1500" dirty="0">
                <a:effectLst/>
              </a:rPr>
              <a:t>Lasso MAE = 1.4557, </a:t>
            </a:r>
          </a:p>
          <a:p>
            <a:pPr marR="0">
              <a:lnSpc>
                <a:spcPct val="90000"/>
              </a:lnSpc>
              <a:spcAft>
                <a:spcPts val="600"/>
              </a:spcAft>
              <a:tabLst>
                <a:tab pos="785495" algn="l"/>
              </a:tabLst>
            </a:pPr>
            <a:r>
              <a:rPr lang="en-US" sz="1500" dirty="0">
                <a:effectLst/>
              </a:rPr>
              <a:t>Ridge MAE = 1.4566, </a:t>
            </a:r>
          </a:p>
          <a:p>
            <a:pPr marR="0">
              <a:lnSpc>
                <a:spcPct val="90000"/>
              </a:lnSpc>
              <a:spcAft>
                <a:spcPts val="600"/>
              </a:spcAft>
              <a:tabLst>
                <a:tab pos="785495" algn="l"/>
              </a:tabLst>
            </a:pPr>
            <a:r>
              <a:rPr lang="en-US" sz="1500" dirty="0">
                <a:effectLst/>
              </a:rPr>
              <a:t>Random Forest MAE = 1.6014, and </a:t>
            </a:r>
          </a:p>
          <a:p>
            <a:pPr marR="0">
              <a:lnSpc>
                <a:spcPct val="90000"/>
              </a:lnSpc>
              <a:spcAft>
                <a:spcPts val="600"/>
              </a:spcAft>
              <a:tabLst>
                <a:tab pos="785495" algn="l"/>
              </a:tabLst>
            </a:pPr>
            <a:r>
              <a:rPr lang="en-US" sz="1500" dirty="0">
                <a:effectLst/>
              </a:rPr>
              <a:t>Neural Network MAE = 1.4604.</a:t>
            </a:r>
          </a:p>
          <a:p>
            <a:pPr marR="0">
              <a:lnSpc>
                <a:spcPct val="90000"/>
              </a:lnSpc>
              <a:spcAft>
                <a:spcPts val="600"/>
              </a:spcAft>
              <a:tabLst>
                <a:tab pos="785495" algn="l"/>
              </a:tabLst>
            </a:pPr>
            <a:endParaRPr lang="en-US" sz="1000" dirty="0">
              <a:effectLst/>
            </a:endParaRPr>
          </a:p>
          <a:p>
            <a:r>
              <a:rPr lang="en-US" sz="1600" dirty="0"/>
              <a:t>The results indicate that Lasso regression offers the best predictive performance, with the lowest Mean Absolute Error (MAE) of 1.4557 among the four models tested. Lasso regression excels due to its dual ability to both regularize and perform feature selection. By applying an L1 penalty, Lasso forces less important features to have zero coefficients, simplifying the model and reducing overfitting. This leads to improved generalization to unseen data, which is reflected in its lower MAE compared to Ridge regression, Random Forest, and Neural Network models. These other models may face overfitting challenges or require more extensive parameter tuning.</a:t>
            </a:r>
          </a:p>
          <a:p>
            <a:endParaRPr lang="en-US" sz="1600" dirty="0"/>
          </a:p>
          <a:p>
            <a:r>
              <a:rPr lang="en-US" sz="1600" dirty="0"/>
              <a:t>To visualize these results, a bar plot was created using ggplot2. In this plot, the model with the lowest MAE, Lasso regression, is colored green, while the other models are displayed in grey. The MAE values for each model are also displayed on top of the respective bars for easy comparison. The clear visual representation highlights Lasso as the superior model in terms of prediction accuracy, reinforcing its effectiveness in this task.</a:t>
            </a:r>
          </a:p>
        </p:txBody>
      </p:sp>
      <p:pic>
        <p:nvPicPr>
          <p:cNvPr id="4" name="Audio 3">
            <a:hlinkClick r:id="" action="ppaction://media"/>
            <a:extLst>
              <a:ext uri="{FF2B5EF4-FFF2-40B4-BE49-F238E27FC236}">
                <a16:creationId xmlns:a16="http://schemas.microsoft.com/office/drawing/2014/main" id="{D4ECB25E-CB43-8BA5-9CEA-990AB400013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1451832"/>
      </p:ext>
    </p:extLst>
  </p:cSld>
  <p:clrMapOvr>
    <a:masterClrMapping/>
  </p:clrMapOvr>
  <mc:AlternateContent xmlns:mc="http://schemas.openxmlformats.org/markup-compatibility/2006" xmlns:p14="http://schemas.microsoft.com/office/powerpoint/2010/main">
    <mc:Choice Requires="p14">
      <p:transition spd="slow" p14:dur="2000" advTm="29949"/>
    </mc:Choice>
    <mc:Fallback xmlns="">
      <p:transition spd="slow" advTm="29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834C4397-9969-885E-0EC2-9AB0583467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49" t="21140" r="56992" b="39532"/>
          <a:stretch/>
        </p:blipFill>
        <p:spPr bwMode="auto">
          <a:xfrm>
            <a:off x="643467" y="745729"/>
            <a:ext cx="10905066" cy="5366541"/>
          </a:xfrm>
          <a:prstGeom prst="rect">
            <a:avLst/>
          </a:prstGeom>
          <a:ln>
            <a:noFill/>
          </a:ln>
          <a:extLst>
            <a:ext uri="{53640926-AAD7-44D8-BBD7-CCE9431645EC}">
              <a14:shadowObscured xmlns:a14="http://schemas.microsoft.com/office/drawing/2010/main"/>
            </a:ext>
          </a:extLst>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3ECF1852-A2A2-057A-8691-99B240D5B64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09721313"/>
      </p:ext>
    </p:extLst>
  </p:cSld>
  <p:clrMapOvr>
    <a:masterClrMapping/>
  </p:clrMapOvr>
  <mc:AlternateContent xmlns:mc="http://schemas.openxmlformats.org/markup-compatibility/2006" xmlns:p14="http://schemas.microsoft.com/office/powerpoint/2010/main">
    <mc:Choice Requires="p14">
      <p:transition spd="slow" p14:dur="2000" advTm="10120"/>
    </mc:Choice>
    <mc:Fallback xmlns="">
      <p:transition spd="slow" advTm="1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9FB10CC-792D-1543-3E5B-E950A0E81203}"/>
              </a:ext>
            </a:extLst>
          </p:cNvPr>
          <p:cNvSpPr txBox="1"/>
          <p:nvPr/>
        </p:nvSpPr>
        <p:spPr>
          <a:xfrm>
            <a:off x="793660" y="2599509"/>
            <a:ext cx="10143668" cy="3435531"/>
          </a:xfrm>
          <a:prstGeom prst="rect">
            <a:avLst/>
          </a:prstGeom>
        </p:spPr>
        <p:txBody>
          <a:bodyPr vert="horz" lIns="91440" tIns="45720" rIns="91440" bIns="45720" rtlCol="0" anchor="ctr">
            <a:normAutofit/>
          </a:bodyPr>
          <a:lstStyle/>
          <a:p>
            <a:pPr marR="0">
              <a:lnSpc>
                <a:spcPct val="90000"/>
              </a:lnSpc>
              <a:spcAft>
                <a:spcPts val="600"/>
              </a:spcAft>
            </a:pPr>
            <a:endParaRPr lang="en-US" sz="1500" dirty="0">
              <a:effectLst/>
            </a:endParaRPr>
          </a:p>
        </p:txBody>
      </p:sp>
      <p:sp>
        <p:nvSpPr>
          <p:cNvPr id="4" name="Rectangle 1">
            <a:extLst>
              <a:ext uri="{FF2B5EF4-FFF2-40B4-BE49-F238E27FC236}">
                <a16:creationId xmlns:a16="http://schemas.microsoft.com/office/drawing/2014/main" id="{67A2C98B-A34C-6F1B-C8B9-3BF80EBA2542}"/>
              </a:ext>
            </a:extLst>
          </p:cNvPr>
          <p:cNvSpPr>
            <a:spLocks noChangeArrowheads="1"/>
          </p:cNvSpPr>
          <p:nvPr/>
        </p:nvSpPr>
        <p:spPr bwMode="auto">
          <a:xfrm>
            <a:off x="73128" y="3086167"/>
            <a:ext cx="1139834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Saving Predictions to a New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In the final stage of the modeling process, the full training dataset, which includes both the training and validation splits, is used to train the Lasso regression model on all predictor variables. The dataset is scaled using the column means and standard deviations calculated from the training data to maintain consistency across both the training and test datasets, ensuring better generalization for the model. The Lasso model is then trained using cross-validation to determine the optimal regularization parameter, which is found to be 0.0024309.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After generating the predictions from the trained Lasso regression model, these predictions are saved to a new CSV file for submission. A new data frame is created, containing the "id" column from the test dataset (</a:t>
            </a:r>
            <a:r>
              <a:rPr kumimoji="0" lang="en-US" altLang="en-US" sz="1400" b="0" i="0" u="none" strike="noStrike" cap="none" normalizeH="0" baseline="0" dirty="0" err="1">
                <a:ln>
                  <a:noFill/>
                </a:ln>
                <a:solidFill>
                  <a:schemeClr val="tx1"/>
                </a:solidFill>
                <a:effectLst/>
                <a:latin typeface="Arial" panose="020B0604020202020204" pitchFamily="34" charset="0"/>
              </a:rPr>
              <a:t>test_no_loss$id</a:t>
            </a:r>
            <a:r>
              <a:rPr kumimoji="0" lang="en-US" altLang="en-US" sz="1400" b="0" i="0" u="none" strike="noStrike" cap="none" normalizeH="0" baseline="0" dirty="0">
                <a:ln>
                  <a:noFill/>
                </a:ln>
                <a:solidFill>
                  <a:schemeClr val="tx1"/>
                </a:solidFill>
                <a:effectLst/>
                <a:latin typeface="Arial" panose="020B0604020202020204" pitchFamily="34" charset="0"/>
              </a:rPr>
              <a:t>) and the predicted "loss" values (</a:t>
            </a:r>
            <a:r>
              <a:rPr kumimoji="0" lang="en-US" altLang="en-US" sz="1400" b="0" i="0" u="none" strike="noStrike" cap="none" normalizeH="0" baseline="0" dirty="0" err="1">
                <a:ln>
                  <a:noFill/>
                </a:ln>
                <a:solidFill>
                  <a:schemeClr val="tx1"/>
                </a:solidFill>
                <a:effectLst/>
                <a:latin typeface="Arial" panose="020B0604020202020204" pitchFamily="34" charset="0"/>
              </a:rPr>
              <a:t>lasso_final_preds</a:t>
            </a:r>
            <a:r>
              <a:rPr kumimoji="0" lang="en-US" altLang="en-US" sz="1400" b="0" i="0" u="none" strike="noStrike" cap="none" normalizeH="0" baseline="0" dirty="0">
                <a:ln>
                  <a:noFill/>
                </a:ln>
                <a:solidFill>
                  <a:schemeClr val="tx1"/>
                </a:solidFill>
                <a:effectLst/>
                <a:latin typeface="Arial" panose="020B0604020202020204" pitchFamily="34" charset="0"/>
              </a:rPr>
              <a:t>). The </a:t>
            </a:r>
            <a:r>
              <a:rPr lang="en-US" altLang="en-US" sz="1400" dirty="0">
                <a:latin typeface="Arial" panose="020B0604020202020204" pitchFamily="34" charset="0"/>
              </a:rPr>
              <a:t>write.csv() function is then used to export this data frame to a file named "final_predictions.csv," ensuring that the row names are not included in the output. This step ensures that the predicted values are saved in a format that is easy to review, submit, or further analyze.</a:t>
            </a:r>
          </a:p>
        </p:txBody>
      </p:sp>
      <p:pic>
        <p:nvPicPr>
          <p:cNvPr id="5" name="Audio 4">
            <a:hlinkClick r:id="" action="ppaction://media"/>
            <a:extLst>
              <a:ext uri="{FF2B5EF4-FFF2-40B4-BE49-F238E27FC236}">
                <a16:creationId xmlns:a16="http://schemas.microsoft.com/office/drawing/2014/main" id="{5D4C4740-90A9-1D72-2AA4-1B07F29E756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6885845"/>
      </p:ext>
    </p:extLst>
  </p:cSld>
  <p:clrMapOvr>
    <a:masterClrMapping/>
  </p:clrMapOvr>
  <mc:AlternateContent xmlns:mc="http://schemas.openxmlformats.org/markup-compatibility/2006" xmlns:p14="http://schemas.microsoft.com/office/powerpoint/2010/main">
    <mc:Choice Requires="p14">
      <p:transition spd="slow" p14:dur="2000" advTm="26099"/>
    </mc:Choice>
    <mc:Fallback xmlns="">
      <p:transition spd="slow" advTm="26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9E9BDED5-476A-240D-704B-7B8040B84D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948" y="2694018"/>
            <a:ext cx="1198532" cy="1198532"/>
          </a:xfrm>
          <a:prstGeom prst="rect">
            <a:avLst/>
          </a:prstGeom>
        </p:spPr>
      </p:pic>
      <p:sp>
        <p:nvSpPr>
          <p:cNvPr id="3" name="TextBox 2">
            <a:extLst>
              <a:ext uri="{FF2B5EF4-FFF2-40B4-BE49-F238E27FC236}">
                <a16:creationId xmlns:a16="http://schemas.microsoft.com/office/drawing/2014/main" id="{F8034FF3-4B9C-C457-6BBD-1D6327D42A4D}"/>
              </a:ext>
            </a:extLst>
          </p:cNvPr>
          <p:cNvSpPr txBox="1"/>
          <p:nvPr/>
        </p:nvSpPr>
        <p:spPr>
          <a:xfrm>
            <a:off x="2187364" y="4072044"/>
            <a:ext cx="5801917" cy="2057045"/>
          </a:xfrm>
          <a:prstGeom prst="rect">
            <a:avLst/>
          </a:prstGeom>
        </p:spPr>
        <p:txBody>
          <a:bodyPr vert="horz" lIns="91440" tIns="45720" rIns="91440" bIns="45720" rtlCol="0">
            <a:normAutofit/>
          </a:bodyPr>
          <a:lstStyle/>
          <a:p>
            <a:pPr marR="0">
              <a:lnSpc>
                <a:spcPct val="90000"/>
              </a:lnSpc>
              <a:spcAft>
                <a:spcPts val="600"/>
              </a:spcAft>
            </a:pPr>
            <a:r>
              <a:rPr lang="en-US" sz="2000" dirty="0">
                <a:effectLst/>
              </a:rPr>
              <a:t>Thank You.</a:t>
            </a:r>
          </a:p>
        </p:txBody>
      </p:sp>
      <p:pic>
        <p:nvPicPr>
          <p:cNvPr id="9" name="Graphic 8" descr="Smiling Face with No Fill">
            <a:extLst>
              <a:ext uri="{FF2B5EF4-FFF2-40B4-BE49-F238E27FC236}">
                <a16:creationId xmlns:a16="http://schemas.microsoft.com/office/drawing/2014/main" id="{8FCD7EF8-38DA-448D-9F3C-5156669CE87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pic>
        <p:nvPicPr>
          <p:cNvPr id="4" name="Audio 3">
            <a:hlinkClick r:id="" action="ppaction://media"/>
            <a:extLst>
              <a:ext uri="{FF2B5EF4-FFF2-40B4-BE49-F238E27FC236}">
                <a16:creationId xmlns:a16="http://schemas.microsoft.com/office/drawing/2014/main" id="{CB672B4D-2D8B-4E19-E359-1EF623E3EEB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62735830"/>
      </p:ext>
    </p:extLst>
  </p:cSld>
  <p:clrMapOvr>
    <a:masterClrMapping/>
  </p:clrMapOvr>
  <mc:AlternateContent xmlns:mc="http://schemas.openxmlformats.org/markup-compatibility/2006" xmlns:p14="http://schemas.microsoft.com/office/powerpoint/2010/main">
    <mc:Choice Requires="p14">
      <p:transition spd="slow" p14:dur="2000" advTm="4379"/>
    </mc:Choice>
    <mc:Fallback xmlns="">
      <p:transition spd="slow" advTm="4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8FC09F-9BD4-6631-EA8B-341DFC2273F9}"/>
              </a:ext>
            </a:extLst>
          </p:cNvPr>
          <p:cNvPicPr>
            <a:picLocks noChangeAspect="1"/>
          </p:cNvPicPr>
          <p:nvPr/>
        </p:nvPicPr>
        <p:blipFill>
          <a:blip r:embed="rId4"/>
          <a:srcRect l="10967" r="44658"/>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B376CF-4B63-5132-07E9-34A7D784EBFA}"/>
              </a:ext>
            </a:extLst>
          </p:cNvPr>
          <p:cNvSpPr txBox="1"/>
          <p:nvPr/>
        </p:nvSpPr>
        <p:spPr>
          <a:xfrm>
            <a:off x="5871477" y="2547865"/>
            <a:ext cx="5247340" cy="3954079"/>
          </a:xfrm>
          <a:prstGeom prst="rect">
            <a:avLst/>
          </a:prstGeom>
        </p:spPr>
        <p:txBody>
          <a:bodyPr vert="horz" lIns="91440" tIns="45720" rIns="91440" bIns="45720" rtlCol="0" anchor="ctr">
            <a:noAutofit/>
          </a:bodyPr>
          <a:lstStyle/>
          <a:p>
            <a:pPr marR="0">
              <a:lnSpc>
                <a:spcPct val="90000"/>
              </a:lnSpc>
              <a:spcAft>
                <a:spcPts val="600"/>
              </a:spcAft>
            </a:pPr>
            <a:r>
              <a:rPr lang="en-US" sz="1050" b="1" dirty="0">
                <a:effectLst/>
              </a:rPr>
              <a:t>2. OVERVIEW OF DATA, INCLUDING DATA EXPLORATION ANALYSIS:</a:t>
            </a:r>
            <a:endParaRPr lang="en-US" sz="1050" dirty="0">
              <a:effectLst/>
            </a:endParaRPr>
          </a:p>
          <a:p>
            <a:pPr marR="0">
              <a:lnSpc>
                <a:spcPct val="90000"/>
              </a:lnSpc>
              <a:spcAft>
                <a:spcPts val="600"/>
              </a:spcAft>
            </a:pPr>
            <a:r>
              <a:rPr lang="en-US" sz="1050" b="1" dirty="0">
                <a:effectLst/>
              </a:rPr>
              <a:t> </a:t>
            </a:r>
            <a:endParaRPr lang="en-US" sz="1050" dirty="0">
              <a:effectLst/>
            </a:endParaRPr>
          </a:p>
          <a:p>
            <a:pPr marR="0">
              <a:lnSpc>
                <a:spcPct val="90000"/>
              </a:lnSpc>
              <a:spcAft>
                <a:spcPts val="600"/>
              </a:spcAft>
            </a:pPr>
            <a:r>
              <a:rPr lang="en-US" sz="1050" b="1" dirty="0">
                <a:effectLst/>
              </a:rPr>
              <a:t>Data Exploration:</a:t>
            </a:r>
            <a:endParaRPr lang="en-US" sz="1050" dirty="0">
              <a:effectLst/>
            </a:endParaRPr>
          </a:p>
          <a:p>
            <a:pPr marR="0">
              <a:lnSpc>
                <a:spcPct val="90000"/>
              </a:lnSpc>
              <a:spcAft>
                <a:spcPts val="600"/>
              </a:spcAft>
            </a:pPr>
            <a:r>
              <a:rPr lang="en-US" sz="1050" dirty="0">
                <a:effectLst/>
              </a:rPr>
              <a:t> </a:t>
            </a:r>
          </a:p>
          <a:p>
            <a:pPr marR="0">
              <a:lnSpc>
                <a:spcPct val="90000"/>
              </a:lnSpc>
              <a:spcAft>
                <a:spcPts val="600"/>
              </a:spcAft>
            </a:pPr>
            <a:r>
              <a:rPr lang="en-US" sz="1050" dirty="0">
                <a:effectLst/>
              </a:rPr>
              <a:t>We loaded all of the necessary libraries for data exploration, data visualization, and model construction in the first stage. The data was loaded from our local computer using the "read.csv" function in the following step. After that, we began analyzing the data to gain a deeper understanding of its statistics and structure. Three main files—train_v3.csv, test_v3.csv, and test__no_lossv3.csv—make up the dataset supplied for the project. These files include a variety of attributes related to loan defaults and the losses that accompany them. The target variable, the "loss" caused when a loan fails, is one of 763 variables and 80,000 observations that constitute the training data. 25,471 observations compose the test data, which has the same structure as the training data. After the model has been trained, the third dataset, test__no_lossv3.csv, can be used to generate predictions because it is comparable to the test data but does not contain the "loss" variable.</a:t>
            </a:r>
          </a:p>
          <a:p>
            <a:pPr marR="0">
              <a:lnSpc>
                <a:spcPct val="90000"/>
              </a:lnSpc>
              <a:spcAft>
                <a:spcPts val="600"/>
              </a:spcAft>
            </a:pPr>
            <a:r>
              <a:rPr lang="en-US" sz="1050" dirty="0">
                <a:effectLst/>
              </a:rPr>
              <a:t> </a:t>
            </a:r>
          </a:p>
          <a:p>
            <a:pPr>
              <a:lnSpc>
                <a:spcPct val="90000"/>
              </a:lnSpc>
              <a:spcAft>
                <a:spcPts val="600"/>
              </a:spcAft>
            </a:pPr>
            <a:r>
              <a:rPr lang="en-US" sz="1050" dirty="0">
                <a:effectLst/>
              </a:rPr>
              <a:t>Using the str() method, we can look into the training data's structure and find a variety of numerical and categorical variables, such as IDs and features like f1, f3, f4, and others. The model's target variable, the "loss" variable, has a range of 0 to 100, with many values centered around 0, suggesting that there are many loans with no loss. A review of the first few columns shows that a number of features (such as f1 with 132 missing values and f5 with up to 1177 missing values) have missing data. This means that throughout the preprocessing stage, missing data must be handled appropriately.</a:t>
            </a:r>
            <a:endParaRPr lang="en-US" sz="1050" dirty="0"/>
          </a:p>
        </p:txBody>
      </p:sp>
      <p:pic>
        <p:nvPicPr>
          <p:cNvPr id="8" name="Audio 7">
            <a:hlinkClick r:id="" action="ppaction://media"/>
            <a:extLst>
              <a:ext uri="{FF2B5EF4-FFF2-40B4-BE49-F238E27FC236}">
                <a16:creationId xmlns:a16="http://schemas.microsoft.com/office/drawing/2014/main" id="{3AE6C188-1349-07B2-C8D9-BA5845A9725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4113584"/>
      </p:ext>
    </p:extLst>
  </p:cSld>
  <p:clrMapOvr>
    <a:masterClrMapping/>
  </p:clrMapOvr>
  <mc:AlternateContent xmlns:mc="http://schemas.openxmlformats.org/markup-compatibility/2006" xmlns:p14="http://schemas.microsoft.com/office/powerpoint/2010/main">
    <mc:Choice Requires="p14">
      <p:transition spd="slow" p14:dur="2000" advTm="34578"/>
    </mc:Choice>
    <mc:Fallback xmlns="">
      <p:transition spd="slow" advTm="34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116A6B-65C9-91C3-6878-0EDFDAC935BA}"/>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marR="0">
              <a:lnSpc>
                <a:spcPct val="90000"/>
              </a:lnSpc>
              <a:spcAft>
                <a:spcPts val="600"/>
              </a:spcAft>
            </a:pPr>
            <a:r>
              <a:rPr lang="en-US" sz="1400" b="1" dirty="0">
                <a:effectLst/>
              </a:rPr>
              <a:t>Data Visualization:</a:t>
            </a:r>
            <a:endParaRPr lang="en-US" sz="1400" dirty="0">
              <a:effectLst/>
            </a:endParaRPr>
          </a:p>
          <a:p>
            <a:pPr marR="0">
              <a:lnSpc>
                <a:spcPct val="90000"/>
              </a:lnSpc>
              <a:spcAft>
                <a:spcPts val="600"/>
              </a:spcAft>
            </a:pPr>
            <a:r>
              <a:rPr lang="en-US" sz="1400" dirty="0">
                <a:effectLst/>
              </a:rPr>
              <a:t> </a:t>
            </a:r>
          </a:p>
          <a:p>
            <a:pPr marR="0">
              <a:lnSpc>
                <a:spcPct val="90000"/>
              </a:lnSpc>
              <a:spcAft>
                <a:spcPts val="600"/>
              </a:spcAft>
            </a:pPr>
            <a:r>
              <a:rPr lang="en-US" sz="1400" dirty="0"/>
              <a:t>To analyze the distribution and characteristics of the </a:t>
            </a:r>
            <a:r>
              <a:rPr lang="en-US" sz="1400" i="1" dirty="0"/>
              <a:t>"loss"</a:t>
            </a:r>
            <a:r>
              <a:rPr lang="en-US" sz="1400" dirty="0"/>
              <a:t> variable, a histogram was created. This visualization provided insights into patterns, skewness, and potential outliers in the dataset. The histogram used 30 bins for detailed representation, with blue-colored bars outlined in black for clarity and better visibility. This graphical approach helped to better understand the overall spread and frequency of loss values, aiding in data interpretation and subsequent modeling efforts.</a:t>
            </a:r>
            <a:endParaRPr lang="en-US" sz="1400" dirty="0">
              <a:effectLst/>
            </a:endParaRP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a:extLst>
              <a:ext uri="{FF2B5EF4-FFF2-40B4-BE49-F238E27FC236}">
                <a16:creationId xmlns:a16="http://schemas.microsoft.com/office/drawing/2014/main" id="{07DB288C-9D81-3CB3-4CDE-07B9DB93BE1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8" t="18739" r="57739" b="41102"/>
          <a:stretch/>
        </p:blipFill>
        <p:spPr bwMode="auto">
          <a:xfrm>
            <a:off x="5987738" y="1377450"/>
            <a:ext cx="5628018" cy="3870229"/>
          </a:xfrm>
          <a:prstGeom prst="rect">
            <a:avLst/>
          </a:prstGeom>
          <a:extLst>
            <a:ext uri="{53640926-AAD7-44D8-BBD7-CCE9431645EC}">
              <a14:shadowObscured xmlns:a14="http://schemas.microsoft.com/office/drawing/2010/main"/>
            </a:ext>
          </a:extLst>
        </p:spPr>
      </p:pic>
      <p:pic>
        <p:nvPicPr>
          <p:cNvPr id="11" name="Audio 10">
            <a:hlinkClick r:id="" action="ppaction://media"/>
            <a:extLst>
              <a:ext uri="{FF2B5EF4-FFF2-40B4-BE49-F238E27FC236}">
                <a16:creationId xmlns:a16="http://schemas.microsoft.com/office/drawing/2014/main" id="{8E11A296-389B-95C8-3F90-5DCDD0773B6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37700318"/>
      </p:ext>
    </p:extLst>
  </p:cSld>
  <p:clrMapOvr>
    <a:masterClrMapping/>
  </p:clrMapOvr>
  <mc:AlternateContent xmlns:mc="http://schemas.openxmlformats.org/markup-compatibility/2006" xmlns:p14="http://schemas.microsoft.com/office/powerpoint/2010/main">
    <mc:Choice Requires="p14">
      <p:transition spd="slow" p14:dur="2000" advTm="14818"/>
    </mc:Choice>
    <mc:Fallback xmlns="">
      <p:transition spd="slow" advTm="14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CB78AA-ED02-E8C8-3182-1AB396A7F14C}"/>
              </a:ext>
            </a:extLst>
          </p:cNvPr>
          <p:cNvSpPr txBox="1"/>
          <p:nvPr/>
        </p:nvSpPr>
        <p:spPr>
          <a:xfrm>
            <a:off x="458216" y="2478024"/>
            <a:ext cx="4818888" cy="3547872"/>
          </a:xfrm>
          <a:prstGeom prst="rect">
            <a:avLst/>
          </a:prstGeom>
        </p:spPr>
        <p:txBody>
          <a:bodyPr vert="horz" lIns="91440" tIns="45720" rIns="91440" bIns="45720" rtlCol="0" anchor="t">
            <a:normAutofit/>
          </a:bodyPr>
          <a:lstStyle/>
          <a:p>
            <a:r>
              <a:rPr lang="en-US" sz="1200" dirty="0"/>
              <a:t>The histogram of the </a:t>
            </a:r>
            <a:r>
              <a:rPr lang="en-US" sz="1200" i="1" dirty="0"/>
              <a:t>"loss"</a:t>
            </a:r>
            <a:r>
              <a:rPr lang="en-US" sz="1200" dirty="0"/>
              <a:t> variable reveals that the distribution is right-skewed, indicating a decrease in frequency as loss values increase. Most data points are concentrated at lower loss values, with the mode appearing between 10 and 15. The </a:t>
            </a:r>
            <a:r>
              <a:rPr lang="en-US" sz="1200" i="1" dirty="0"/>
              <a:t>"loss"</a:t>
            </a:r>
            <a:r>
              <a:rPr lang="en-US" sz="1200" dirty="0"/>
              <a:t> values range from 0 to 80, showing a fairly dispersed distribution.</a:t>
            </a:r>
          </a:p>
          <a:p>
            <a:endParaRPr lang="en-US" sz="1200" dirty="0"/>
          </a:p>
          <a:p>
            <a:r>
              <a:rPr lang="en-US" sz="1200" dirty="0"/>
              <a:t>A bar plot was also used to compare the frequency of records with zero loss to those with non-zero loss. This visualization highlights that a significant proportion of the dataset has a loss value of 0, with sky blue bars representing non-zero loss and coral bars representing zero loss. This indicates that most loans in the dataset incurred no financial loss. These visualizations provide valuable context for understanding the distribution and prevalence of loss values in the dataset.</a:t>
            </a:r>
          </a:p>
        </p:txBody>
      </p:sp>
      <p:pic>
        <p:nvPicPr>
          <p:cNvPr id="4" name="Picture 3" descr="A screenshot of a computer&#10;&#10;Description automatically generated">
            <a:extLst>
              <a:ext uri="{FF2B5EF4-FFF2-40B4-BE49-F238E27FC236}">
                <a16:creationId xmlns:a16="http://schemas.microsoft.com/office/drawing/2014/main" id="{E25147C4-58ED-B179-BB0E-9FE997B6946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250" t="16860" r="56016" b="40588"/>
          <a:stretch/>
        </p:blipFill>
        <p:spPr bwMode="auto">
          <a:xfrm>
            <a:off x="6005068" y="2038095"/>
            <a:ext cx="4917185" cy="4199564"/>
          </a:xfrm>
          <a:prstGeom prst="rect">
            <a:avLst/>
          </a:prstGeom>
          <a:extLst>
            <a:ext uri="{53640926-AAD7-44D8-BBD7-CCE9431645EC}">
              <a14:shadowObscured xmlns:a14="http://schemas.microsoft.com/office/drawing/2010/main"/>
            </a:ext>
          </a:extLst>
        </p:spPr>
      </p:pic>
      <p:pic>
        <p:nvPicPr>
          <p:cNvPr id="5" name="Audio 4">
            <a:hlinkClick r:id="" action="ppaction://media"/>
            <a:extLst>
              <a:ext uri="{FF2B5EF4-FFF2-40B4-BE49-F238E27FC236}">
                <a16:creationId xmlns:a16="http://schemas.microsoft.com/office/drawing/2014/main" id="{D37DF463-6BF1-E4C2-DD48-8143FE18E81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1422209"/>
      </p:ext>
    </p:extLst>
  </p:cSld>
  <p:clrMapOvr>
    <a:masterClrMapping/>
  </p:clrMapOvr>
  <mc:AlternateContent xmlns:mc="http://schemas.openxmlformats.org/markup-compatibility/2006" xmlns:p14="http://schemas.microsoft.com/office/powerpoint/2010/main">
    <mc:Choice Requires="p14">
      <p:transition spd="slow" p14:dur="2000" advTm="25289"/>
    </mc:Choice>
    <mc:Fallback xmlns="">
      <p:transition spd="slow" advTm="25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9D58D-C448-8180-DAC0-A396B23B0D4A}"/>
              </a:ext>
            </a:extLst>
          </p:cNvPr>
          <p:cNvSpPr txBox="1"/>
          <p:nvPr/>
        </p:nvSpPr>
        <p:spPr>
          <a:xfrm>
            <a:off x="0" y="119467"/>
            <a:ext cx="12192000" cy="2031325"/>
          </a:xfrm>
          <a:prstGeom prst="rect">
            <a:avLst/>
          </a:prstGeom>
          <a:noFill/>
        </p:spPr>
        <p:txBody>
          <a:bodyPr wrap="square">
            <a:spAutoFit/>
          </a:bodyPr>
          <a:lstStyle/>
          <a:p>
            <a:pPr marL="0" marR="0" algn="just"/>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Cumulative Percentage of Loss data: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A line plot was used to illustrate the cumulative percentage of </a:t>
            </a:r>
            <a:r>
              <a:rPr lang="en-US" i="1" dirty="0"/>
              <a:t>"loss"</a:t>
            </a:r>
            <a:r>
              <a:rPr lang="en-US" dirty="0"/>
              <a:t> values in the dataset. This visualization provided insights into how loss values accumulate across the sample, making it easier to identify notable thresholds and observe trends in higher loss levels. By showing how the cumulative percentage changes with increasing loss values, the plot helped highlight critical points where the majority of the data is concentrated and the behavior of extreme loss values. This analysis is valuable for understanding the distribution and evaluating potential risk thresholds for decision-making.</a:t>
            </a:r>
          </a:p>
        </p:txBody>
      </p:sp>
      <p:pic>
        <p:nvPicPr>
          <p:cNvPr id="6" name="Picture 5" descr="A screenshot of a computer&#10;&#10;Description automatically generated">
            <a:extLst>
              <a:ext uri="{FF2B5EF4-FFF2-40B4-BE49-F238E27FC236}">
                <a16:creationId xmlns:a16="http://schemas.microsoft.com/office/drawing/2014/main" id="{29EB0D1C-1BF1-CBDA-6F24-C67C913C50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13" t="16862" r="56855" b="41374"/>
          <a:stretch/>
        </p:blipFill>
        <p:spPr bwMode="auto">
          <a:xfrm>
            <a:off x="2106385" y="2176780"/>
            <a:ext cx="7347857" cy="250444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6E11C63-CDBE-EF8F-09A8-3BB01A86642A}"/>
              </a:ext>
            </a:extLst>
          </p:cNvPr>
          <p:cNvSpPr txBox="1"/>
          <p:nvPr/>
        </p:nvSpPr>
        <p:spPr>
          <a:xfrm>
            <a:off x="75519" y="4681220"/>
            <a:ext cx="12040961" cy="2308324"/>
          </a:xfrm>
          <a:prstGeom prst="rect">
            <a:avLst/>
          </a:prstGeom>
          <a:noFill/>
        </p:spPr>
        <p:txBody>
          <a:bodyPr wrap="square">
            <a:spAutoFit/>
          </a:bodyPr>
          <a:lstStyle/>
          <a:p>
            <a:r>
              <a:rPr lang="en-US" dirty="0"/>
              <a:t>The cumulative distribution line plot highlights that a substantial portion of the dataset has relatively low loss values, as evidenced by the sharp rise in the curve at the beginning. Following this, the curve flattens, indicating that the majority of the data falls within a specific range of lower loss values. Toward the higher loss levels, the curve begins to rise again, albeit more gradually, showing that fewer observations correspond to larger loss values.</a:t>
            </a:r>
          </a:p>
          <a:p>
            <a:r>
              <a:rPr lang="en-US" dirty="0"/>
              <a:t>These visualizations provided a foundational understanding of the </a:t>
            </a:r>
            <a:r>
              <a:rPr lang="en-US" i="1" dirty="0"/>
              <a:t>"loss"</a:t>
            </a:r>
            <a:r>
              <a:rPr lang="en-US" dirty="0"/>
              <a:t> distribution, uncovering key trends in the data. This analysis is crucial for identifying critical thresholds and will play a significant role in guiding further data exploration, feature engineering, and model development efforts.</a:t>
            </a:r>
          </a:p>
          <a:p>
            <a:pPr marL="0" marR="0" algn="just"/>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FCF4179C-F083-1A72-460D-A39479AB8B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04898815"/>
      </p:ext>
    </p:extLst>
  </p:cSld>
  <p:clrMapOvr>
    <a:masterClrMapping/>
  </p:clrMapOvr>
  <mc:AlternateContent xmlns:mc="http://schemas.openxmlformats.org/markup-compatibility/2006" xmlns:p14="http://schemas.microsoft.com/office/powerpoint/2010/main">
    <mc:Choice Requires="p14">
      <p:transition spd="slow" p14:dur="2000" advTm="17853"/>
    </mc:Choice>
    <mc:Fallback xmlns="">
      <p:transition spd="slow" advTm="17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Calculator, pen, compass, money and a paper with graphs printed on it">
            <a:extLst>
              <a:ext uri="{FF2B5EF4-FFF2-40B4-BE49-F238E27FC236}">
                <a16:creationId xmlns:a16="http://schemas.microsoft.com/office/drawing/2014/main" id="{F7A2CAD8-0E17-F2A2-6651-5B477B037F13}"/>
              </a:ext>
            </a:extLst>
          </p:cNvPr>
          <p:cNvPicPr>
            <a:picLocks noChangeAspect="1"/>
          </p:cNvPicPr>
          <p:nvPr/>
        </p:nvPicPr>
        <p:blipFill>
          <a:blip r:embed="rId4"/>
          <a:srcRect l="28346" r="24123" b="-2"/>
          <a:stretch/>
        </p:blipFill>
        <p:spPr>
          <a:xfrm>
            <a:off x="-1" y="-2"/>
            <a:ext cx="5410198" cy="6858002"/>
          </a:xfrm>
          <a:prstGeom prst="rect">
            <a:avLst/>
          </a:prstGeom>
        </p:spPr>
      </p:pic>
      <p:sp useBgFill="1">
        <p:nvSpPr>
          <p:cNvPr id="29" name="Rectangle 28">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DA5E8F-7250-E99C-7583-8C3C0706639E}"/>
              </a:ext>
            </a:extLst>
          </p:cNvPr>
          <p:cNvSpPr txBox="1"/>
          <p:nvPr/>
        </p:nvSpPr>
        <p:spPr>
          <a:xfrm>
            <a:off x="6096000" y="2546555"/>
            <a:ext cx="5712889" cy="3805084"/>
          </a:xfrm>
          <a:prstGeom prst="rect">
            <a:avLst/>
          </a:prstGeom>
        </p:spPr>
        <p:txBody>
          <a:bodyPr vert="horz" lIns="91440" tIns="45720" rIns="91440" bIns="45720" rtlCol="0" anchor="ctr">
            <a:normAutofit/>
          </a:bodyPr>
          <a:lstStyle/>
          <a:p>
            <a:pPr>
              <a:lnSpc>
                <a:spcPct val="90000"/>
              </a:lnSpc>
              <a:spcAft>
                <a:spcPts val="600"/>
              </a:spcAft>
            </a:pPr>
            <a:r>
              <a:rPr lang="en-US" sz="1100" b="1" dirty="0"/>
              <a:t>Data Handling and Cleaning:</a:t>
            </a:r>
            <a:endParaRPr lang="en-US" sz="1100" dirty="0"/>
          </a:p>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dirty="0"/>
              <a:t>During preprocessing, the datasets were thoroughly analyzed and cleaned to address missing values. An initial summary revealed significant missing values across all three datasets: 593,281 in the training data and 191,194 in both the test and test-no-loss datasets. The percentage of missing data was calculated per column, with the maximum missing percentage reaching 17.83% in the training dataset and 17.95% in the test dataset, while some columns had no missing data. To enhance data quality, columns with over 50% missing values were eliminated, reducing the impact of incomplete data on subsequent analyses.</a:t>
            </a:r>
          </a:p>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dirty="0"/>
              <a:t>To better understand the extent of missing values, bar charts were created to visualize the columns with the highest and lowest percentages of missing data in the training and test datasets. These visualizations provided a clear basis for deciding how to handle missing data, ensuring a more robust dataset for model training and analysis. These steps streamlined the dataset and improved its suitability for machine learning applications.</a:t>
            </a:r>
          </a:p>
        </p:txBody>
      </p:sp>
      <p:pic>
        <p:nvPicPr>
          <p:cNvPr id="3" name="Audio 2">
            <a:hlinkClick r:id="" action="ppaction://media"/>
            <a:extLst>
              <a:ext uri="{FF2B5EF4-FFF2-40B4-BE49-F238E27FC236}">
                <a16:creationId xmlns:a16="http://schemas.microsoft.com/office/drawing/2014/main" id="{528705AD-EB1C-D3E9-39C4-68099CDB8B1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3764242"/>
      </p:ext>
    </p:extLst>
  </p:cSld>
  <p:clrMapOvr>
    <a:masterClrMapping/>
  </p:clrMapOvr>
  <mc:AlternateContent xmlns:mc="http://schemas.openxmlformats.org/markup-compatibility/2006" xmlns:p14="http://schemas.microsoft.com/office/powerpoint/2010/main">
    <mc:Choice Requires="p14">
      <p:transition spd="slow" p14:dur="2000" advTm="17801"/>
    </mc:Choice>
    <mc:Fallback xmlns="">
      <p:transition spd="slow" advTm="1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A162F5-F7BA-B8E5-A7BF-D5ABC8B019FB}"/>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400" b="1" kern="1200">
                <a:solidFill>
                  <a:schemeClr val="tx1"/>
                </a:solidFill>
                <a:effectLst/>
                <a:latin typeface="+mj-lt"/>
                <a:ea typeface="+mj-ea"/>
                <a:cs typeface="+mj-cs"/>
              </a:rPr>
              <a:t>Maximum and Minimum Missing Data Percentages in Training data plot:</a:t>
            </a:r>
            <a:endParaRPr lang="en-US" sz="3400" kern="1200">
              <a:solidFill>
                <a:schemeClr val="tx1"/>
              </a:solidFill>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09BA93D7-4F3B-A50B-335B-D320CBD813C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43" t="16328" r="46557" b="43970"/>
          <a:stretch/>
        </p:blipFill>
        <p:spPr bwMode="auto">
          <a:xfrm>
            <a:off x="5922492" y="1940935"/>
            <a:ext cx="5536001" cy="2917377"/>
          </a:xfrm>
          <a:prstGeom prst="rect">
            <a:avLst/>
          </a:prstGeom>
          <a:extLst>
            <a:ext uri="{53640926-AAD7-44D8-BBD7-CCE9431645EC}">
              <a14:shadowObscured xmlns:a14="http://schemas.microsoft.com/office/drawing/2010/main"/>
            </a:ext>
          </a:extLst>
        </p:spPr>
      </p:pic>
      <p:pic>
        <p:nvPicPr>
          <p:cNvPr id="5" name="Audio 4">
            <a:hlinkClick r:id="" action="ppaction://media"/>
            <a:extLst>
              <a:ext uri="{FF2B5EF4-FFF2-40B4-BE49-F238E27FC236}">
                <a16:creationId xmlns:a16="http://schemas.microsoft.com/office/drawing/2014/main" id="{3C1C6904-69C6-D13C-26BE-EE0AF9A95CA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2940584"/>
      </p:ext>
    </p:extLst>
  </p:cSld>
  <p:clrMapOvr>
    <a:masterClrMapping/>
  </p:clrMapOvr>
  <mc:AlternateContent xmlns:mc="http://schemas.openxmlformats.org/markup-compatibility/2006" xmlns:p14="http://schemas.microsoft.com/office/powerpoint/2010/main">
    <mc:Choice Requires="p14">
      <p:transition spd="slow" p14:dur="2000" advTm="5001"/>
    </mc:Choice>
    <mc:Fallback xmlns="">
      <p:transition spd="slow" advTm="5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314E0F-0E1C-793C-0BA8-1DB971D21632}"/>
              </a:ext>
            </a:extLst>
          </p:cNvPr>
          <p:cNvSpPr txBox="1"/>
          <p:nvPr/>
        </p:nvSpPr>
        <p:spPr>
          <a:xfrm>
            <a:off x="1113810" y="2960716"/>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800" b="1" kern="1200">
                <a:solidFill>
                  <a:schemeClr val="tx1"/>
                </a:solidFill>
                <a:effectLst/>
                <a:latin typeface="+mj-lt"/>
                <a:ea typeface="+mj-ea"/>
                <a:cs typeface="+mj-cs"/>
              </a:rPr>
              <a:t>Maximum and Minimum Missing Data Percentages in Test data plot:</a:t>
            </a:r>
            <a:endParaRPr lang="en-US" sz="3800" kern="1200">
              <a:solidFill>
                <a:schemeClr val="tx1"/>
              </a:solidFill>
              <a:latin typeface="+mj-lt"/>
              <a:ea typeface="+mj-ea"/>
              <a:cs typeface="+mj-cs"/>
            </a:endParaRP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A7E7D42-5237-094C-A7AC-5623B170AF0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82" t="15524" r="55655" b="43813"/>
          <a:stretch/>
        </p:blipFill>
        <p:spPr bwMode="auto">
          <a:xfrm>
            <a:off x="5922492" y="1767189"/>
            <a:ext cx="5536001" cy="3264869"/>
          </a:xfrm>
          <a:prstGeom prst="rect">
            <a:avLst/>
          </a:prstGeom>
          <a:extLst>
            <a:ext uri="{53640926-AAD7-44D8-BBD7-CCE9431645EC}">
              <a14:shadowObscured xmlns:a14="http://schemas.microsoft.com/office/drawing/2010/main"/>
            </a:ext>
          </a:extLst>
        </p:spPr>
      </p:pic>
      <p:pic>
        <p:nvPicPr>
          <p:cNvPr id="5" name="Audio 4">
            <a:hlinkClick r:id="" action="ppaction://media"/>
            <a:extLst>
              <a:ext uri="{FF2B5EF4-FFF2-40B4-BE49-F238E27FC236}">
                <a16:creationId xmlns:a16="http://schemas.microsoft.com/office/drawing/2014/main" id="{584A6D3C-1039-049B-159F-E1714CF151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07388552"/>
      </p:ext>
    </p:extLst>
  </p:cSld>
  <p:clrMapOvr>
    <a:masterClrMapping/>
  </p:clrMapOvr>
  <mc:AlternateContent xmlns:mc="http://schemas.openxmlformats.org/markup-compatibility/2006" xmlns:p14="http://schemas.microsoft.com/office/powerpoint/2010/main">
    <mc:Choice Requires="p14">
      <p:transition spd="slow" p14:dur="2000" advTm="3021"/>
    </mc:Choice>
    <mc:Fallback xmlns="">
      <p:transition spd="slow" advTm="3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164</TotalTime>
  <Words>3114</Words>
  <Application>Microsoft Macintosh PowerPoint</Application>
  <PresentationFormat>Widescreen</PresentationFormat>
  <Paragraphs>88</Paragraphs>
  <Slides>24</Slides>
  <Notes>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Times New Roman</vt:lpstr>
      <vt:lpstr>Office Theme</vt:lpstr>
      <vt:lpstr>  ADVANCED DATA MINING AND PREDICTIVE ANALYTICS      GROUP PROJECT  LOAN DEFAULT AND LOSS INCURRED PREDICTION USIND DATA MINING AND MACHINE LEARNING TECHNIQUES                                         GROUP 11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Katherasala, Rajesh</dc:creator>
  <cp:lastModifiedBy>Kalyani, Ritika</cp:lastModifiedBy>
  <cp:revision>6</cp:revision>
  <dcterms:created xsi:type="dcterms:W3CDTF">2024-12-03T01:50:01Z</dcterms:created>
  <dcterms:modified xsi:type="dcterms:W3CDTF">2024-12-03T04:53:06Z</dcterms:modified>
</cp:coreProperties>
</file>